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70" r:id="rId2"/>
    <p:sldId id="342" r:id="rId3"/>
    <p:sldId id="285" r:id="rId4"/>
    <p:sldId id="323" r:id="rId5"/>
    <p:sldId id="305" r:id="rId6"/>
    <p:sldId id="301" r:id="rId7"/>
    <p:sldId id="277" r:id="rId8"/>
    <p:sldId id="317" r:id="rId9"/>
    <p:sldId id="306" r:id="rId10"/>
    <p:sldId id="308" r:id="rId11"/>
    <p:sldId id="304" r:id="rId12"/>
    <p:sldId id="280" r:id="rId13"/>
    <p:sldId id="307" r:id="rId14"/>
    <p:sldId id="310" r:id="rId15"/>
    <p:sldId id="257" r:id="rId16"/>
    <p:sldId id="289" r:id="rId17"/>
    <p:sldId id="293" r:id="rId18"/>
    <p:sldId id="291" r:id="rId19"/>
    <p:sldId id="338" r:id="rId20"/>
    <p:sldId id="335" r:id="rId21"/>
    <p:sldId id="336" r:id="rId22"/>
    <p:sldId id="344" r:id="rId23"/>
    <p:sldId id="337" r:id="rId24"/>
    <p:sldId id="339" r:id="rId25"/>
    <p:sldId id="340" r:id="rId26"/>
    <p:sldId id="325" r:id="rId27"/>
    <p:sldId id="274" r:id="rId28"/>
    <p:sldId id="341" r:id="rId29"/>
    <p:sldId id="311" r:id="rId30"/>
    <p:sldId id="314" r:id="rId31"/>
    <p:sldId id="297" r:id="rId32"/>
    <p:sldId id="279" r:id="rId33"/>
    <p:sldId id="296" r:id="rId34"/>
    <p:sldId id="320" r:id="rId35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BeeskneesCTT" pitchFamily="2" charset="0"/>
      <p:regular r:id="rId40"/>
    </p:embeddedFont>
    <p:embeddedFont>
      <p:font typeface="Gabriola" panose="04040605051002020D02" pitchFamily="82" charset="0"/>
      <p:regular r:id="rId41"/>
    </p:embeddedFont>
    <p:embeddedFont>
      <p:font typeface="Cambria" panose="02040503050406030204" pitchFamily="18" charset="0"/>
      <p:regular r:id="rId42"/>
      <p:bold r:id="rId43"/>
      <p:italic r:id="rId44"/>
      <p:boldItalic r:id="rId45"/>
    </p:embeddedFont>
  </p:embeddedFontLst>
  <p:custDataLst>
    <p:tags r:id="rId4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+7LJamqC0UAimypeBNZ7YA==" hashData="Wgquvor7tsvGlELxujd8BIIKLYx+TTNY05R3t6EKs1Evw+aogLLHFeYrNCVN0rQQRLfk+Ub7wLJV6mkmInySig=="/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3333CC"/>
    <a:srgbClr val="CCFF66"/>
    <a:srgbClr val="245620"/>
    <a:srgbClr val="A1E626"/>
    <a:srgbClr val="99FF33"/>
    <a:srgbClr val="3A25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78" autoAdjust="0"/>
    <p:restoredTop sz="94660"/>
  </p:normalViewPr>
  <p:slideViewPr>
    <p:cSldViewPr>
      <p:cViewPr varScale="1">
        <p:scale>
          <a:sx n="66" d="100"/>
          <a:sy n="66" d="100"/>
        </p:scale>
        <p:origin x="107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8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54E1-B91A-42A4-BBF6-91E0EEF01FB8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01904-2E5F-4F71-A0AA-C1F4F268C2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54E1-B91A-42A4-BBF6-91E0EEF01FB8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01904-2E5F-4F71-A0AA-C1F4F268C2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54E1-B91A-42A4-BBF6-91E0EEF01FB8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01904-2E5F-4F71-A0AA-C1F4F268C2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54E1-B91A-42A4-BBF6-91E0EEF01FB8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01904-2E5F-4F71-A0AA-C1F4F268C2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54E1-B91A-42A4-BBF6-91E0EEF01FB8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01904-2E5F-4F71-A0AA-C1F4F268C2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54E1-B91A-42A4-BBF6-91E0EEF01FB8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01904-2E5F-4F71-A0AA-C1F4F268C2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54E1-B91A-42A4-BBF6-91E0EEF01FB8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01904-2E5F-4F71-A0AA-C1F4F268C2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54E1-B91A-42A4-BBF6-91E0EEF01FB8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01904-2E5F-4F71-A0AA-C1F4F268C2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54E1-B91A-42A4-BBF6-91E0EEF01FB8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01904-2E5F-4F71-A0AA-C1F4F268C2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54E1-B91A-42A4-BBF6-91E0EEF01FB8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01904-2E5F-4F71-A0AA-C1F4F268C2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54E1-B91A-42A4-BBF6-91E0EEF01FB8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01904-2E5F-4F71-A0AA-C1F4F268C2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754E1-B91A-42A4-BBF6-91E0EEF01FB8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501904-2E5F-4F71-A0AA-C1F4F268C2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9.pn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9.pn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13" Type="http://schemas.openxmlformats.org/officeDocument/2006/relationships/slide" Target="slide18.xml"/><Relationship Id="rId18" Type="http://schemas.openxmlformats.org/officeDocument/2006/relationships/slide" Target="slide13.xml"/><Relationship Id="rId26" Type="http://schemas.openxmlformats.org/officeDocument/2006/relationships/slide" Target="slide5.xml"/><Relationship Id="rId3" Type="http://schemas.openxmlformats.org/officeDocument/2006/relationships/slide" Target="slide23.xml"/><Relationship Id="rId21" Type="http://schemas.openxmlformats.org/officeDocument/2006/relationships/slide" Target="slide10.xml"/><Relationship Id="rId7" Type="http://schemas.openxmlformats.org/officeDocument/2006/relationships/slide" Target="slide19.xml"/><Relationship Id="rId12" Type="http://schemas.openxmlformats.org/officeDocument/2006/relationships/slide" Target="slide29.xml"/><Relationship Id="rId17" Type="http://schemas.openxmlformats.org/officeDocument/2006/relationships/slide" Target="slide14.xml"/><Relationship Id="rId25" Type="http://schemas.openxmlformats.org/officeDocument/2006/relationships/slide" Target="slide6.xml"/><Relationship Id="rId33" Type="http://schemas.openxmlformats.org/officeDocument/2006/relationships/slide" Target="slide24.xml"/><Relationship Id="rId2" Type="http://schemas.openxmlformats.org/officeDocument/2006/relationships/image" Target="../media/image5.jpeg"/><Relationship Id="rId16" Type="http://schemas.openxmlformats.org/officeDocument/2006/relationships/slide" Target="slide15.xml"/><Relationship Id="rId20" Type="http://schemas.openxmlformats.org/officeDocument/2006/relationships/slide" Target="slide11.xml"/><Relationship Id="rId29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30.xml"/><Relationship Id="rId24" Type="http://schemas.openxmlformats.org/officeDocument/2006/relationships/slide" Target="slide7.xml"/><Relationship Id="rId32" Type="http://schemas.openxmlformats.org/officeDocument/2006/relationships/slide" Target="slide25.xml"/><Relationship Id="rId5" Type="http://schemas.openxmlformats.org/officeDocument/2006/relationships/slide" Target="slide21.xml"/><Relationship Id="rId15" Type="http://schemas.openxmlformats.org/officeDocument/2006/relationships/slide" Target="slide16.xml"/><Relationship Id="rId23" Type="http://schemas.openxmlformats.org/officeDocument/2006/relationships/slide" Target="slide8.xml"/><Relationship Id="rId28" Type="http://schemas.openxmlformats.org/officeDocument/2006/relationships/image" Target="../media/image6.jpeg"/><Relationship Id="rId10" Type="http://schemas.openxmlformats.org/officeDocument/2006/relationships/slide" Target="slide31.xml"/><Relationship Id="rId19" Type="http://schemas.openxmlformats.org/officeDocument/2006/relationships/slide" Target="slide12.xml"/><Relationship Id="rId31" Type="http://schemas.openxmlformats.org/officeDocument/2006/relationships/slide" Target="slide26.xml"/><Relationship Id="rId4" Type="http://schemas.openxmlformats.org/officeDocument/2006/relationships/slide" Target="slide22.xml"/><Relationship Id="rId9" Type="http://schemas.openxmlformats.org/officeDocument/2006/relationships/slide" Target="slide32.xml"/><Relationship Id="rId14" Type="http://schemas.openxmlformats.org/officeDocument/2006/relationships/slide" Target="slide17.xml"/><Relationship Id="rId22" Type="http://schemas.openxmlformats.org/officeDocument/2006/relationships/slide" Target="slide9.xml"/><Relationship Id="rId27" Type="http://schemas.openxmlformats.org/officeDocument/2006/relationships/slide" Target="slide4.xml"/><Relationship Id="rId30" Type="http://schemas.openxmlformats.org/officeDocument/2006/relationships/slide" Target="slide2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yandex.ru/images/search?cbir_id=ZdMfv_B2ruY6HQLh6pnFDQ&amp;rpt=imageview&amp;uinfo=sw-1280-sh-720-ww-1263-wh-561-pd-1-wp-2x3_640x960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://yandex.ru/images/search?cbir_id=9EWQL6kwgW1aDVUJMNMfbg&amp;rpt=imageview&amp;uinfo=sw-1280-sh-720-ww-1263-wh-561-pd-1-wp-2x3_640x960" TargetMode="External"/><Relationship Id="rId12" Type="http://schemas.openxmlformats.org/officeDocument/2006/relationships/hyperlink" Target="http://www.artleo.com/pic/201108/1440x900/artleo.com-8004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zhodinonews.by/wp-content/uploads/2013/11/Ognetushitel.png" TargetMode="External"/><Relationship Id="rId11" Type="http://schemas.openxmlformats.org/officeDocument/2006/relationships/hyperlink" Target="http://img0.liveinternet.ru/images/attach/c/4/80/199/80199364_5.png" TargetMode="External"/><Relationship Id="rId5" Type="http://schemas.openxmlformats.org/officeDocument/2006/relationships/hyperlink" Target="http://yandex.ru/images/search?cbir_id=yMK8T5A6nA6dn4A_qPRYgg&amp;rpt=imageview&amp;uinfo=sw-1280-sh-720-ww-1280-wh-561-pd-1-wp-2x3_640x960" TargetMode="External"/><Relationship Id="rId10" Type="http://schemas.openxmlformats.org/officeDocument/2006/relationships/hyperlink" Target="http://img0.liveinternet.ru/images/attach/c/7/97/728/97728276_0_6fa83_6e405ac9_XL.png" TargetMode="External"/><Relationship Id="rId4" Type="http://schemas.openxmlformats.org/officeDocument/2006/relationships/hyperlink" Target="http://www.irving.dubuque.k12.ia.us/Clipart/teacher%20pencil.jpg" TargetMode="External"/><Relationship Id="rId9" Type="http://schemas.openxmlformats.org/officeDocument/2006/relationships/hyperlink" Target="http://yandex.ru/images/search?cbir_id=C0eheoynJoCtSJ0EHF3yuw&amp;rpt=imageview&amp;uinfo=sw-1280-sh-720-ww-1263-wh-561-pd-1-wp-2x3_640x96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vologda-portal.ru/upload/iblock/e79/Pravil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997"/>
            <a:ext cx="9144000" cy="6858000"/>
          </a:xfrm>
          <a:prstGeom prst="rect">
            <a:avLst/>
          </a:prstGeom>
          <a:noFill/>
        </p:spPr>
      </p:pic>
      <p:sp>
        <p:nvSpPr>
          <p:cNvPr id="6" name="Загнутый угол 5"/>
          <p:cNvSpPr/>
          <p:nvPr/>
        </p:nvSpPr>
        <p:spPr>
          <a:xfrm rot="5400000" flipH="1">
            <a:off x="1357290" y="-821561"/>
            <a:ext cx="6429420" cy="8501122"/>
          </a:xfrm>
          <a:prstGeom prst="foldedCorner">
            <a:avLst>
              <a:gd name="adj" fmla="val 33920"/>
            </a:avLst>
          </a:prstGeom>
          <a:solidFill>
            <a:schemeClr val="bg1">
              <a:alpha val="75000"/>
            </a:schemeClr>
          </a:solidFill>
          <a:ln w="952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 idx="4294967295"/>
          </p:nvPr>
        </p:nvSpPr>
        <p:spPr>
          <a:xfrm>
            <a:off x="1785918" y="1428736"/>
            <a:ext cx="7000924" cy="1357322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rgbClr val="002060"/>
                </a:solidFill>
              </a:rPr>
              <a:t>II Ежегодный международный конкурс "Радуга презентаций"</a:t>
            </a:r>
            <a:r>
              <a:rPr lang="ru-RU" sz="1600" dirty="0" smtClean="0">
                <a:solidFill>
                  <a:srgbClr val="002060"/>
                </a:solidFill>
                <a:latin typeface="BeeskneesCTT" pitchFamily="2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BeeskneesCTT" pitchFamily="2" charset="0"/>
              </a:rPr>
            </a:br>
            <a:r>
              <a:rPr lang="ru-RU" sz="6000" dirty="0" smtClean="0">
                <a:solidFill>
                  <a:srgbClr val="3A25B9"/>
                </a:solidFill>
                <a:latin typeface="BeeskneesCTT" pitchFamily="2" charset="0"/>
              </a:rPr>
              <a:t>Будь осторожен</a:t>
            </a:r>
            <a:r>
              <a:rPr lang="en-US" sz="6000" dirty="0" smtClean="0">
                <a:solidFill>
                  <a:srgbClr val="3A25B9"/>
                </a:solidFill>
                <a:latin typeface="BeeskneesCTT" pitchFamily="2" charset="0"/>
              </a:rPr>
              <a:t>!</a:t>
            </a:r>
            <a:r>
              <a:rPr lang="en-US" sz="5400" dirty="0" smtClean="0">
                <a:solidFill>
                  <a:srgbClr val="3A25B9"/>
                </a:solidFill>
                <a:latin typeface="BeeskneesCTT" pitchFamily="2" charset="0"/>
              </a:rPr>
              <a:t/>
            </a:r>
            <a:br>
              <a:rPr lang="en-US" sz="5400" dirty="0" smtClean="0">
                <a:solidFill>
                  <a:srgbClr val="3A25B9"/>
                </a:solidFill>
                <a:latin typeface="BeeskneesCTT" pitchFamily="2" charset="0"/>
              </a:rPr>
            </a:br>
            <a:r>
              <a:rPr lang="ru-RU" sz="5400" b="1" dirty="0" smtClean="0">
                <a:solidFill>
                  <a:srgbClr val="3A25B9"/>
                </a:solidFill>
                <a:latin typeface="Gabriola" pitchFamily="82" charset="0"/>
              </a:rPr>
              <a:t> </a:t>
            </a:r>
            <a:r>
              <a:rPr lang="en-US" sz="5400" b="1" dirty="0" smtClean="0">
                <a:solidFill>
                  <a:srgbClr val="3A25B9"/>
                </a:solidFill>
                <a:latin typeface="Gabriola" pitchFamily="82" charset="0"/>
              </a:rPr>
              <a:t>                             </a:t>
            </a:r>
            <a:r>
              <a:rPr lang="ru-RU" sz="4000" b="1" dirty="0" smtClean="0">
                <a:solidFill>
                  <a:srgbClr val="3A25B9"/>
                </a:solidFill>
                <a:latin typeface="Gabriola" pitchFamily="82" charset="0"/>
              </a:rPr>
              <a:t>Викторина по ОБЖ</a:t>
            </a:r>
            <a:r>
              <a:rPr lang="en-US" sz="4000" b="1" dirty="0" smtClean="0">
                <a:solidFill>
                  <a:srgbClr val="3A25B9"/>
                </a:solidFill>
                <a:latin typeface="Gabriola" pitchFamily="82" charset="0"/>
              </a:rPr>
              <a:t> </a:t>
            </a:r>
            <a:r>
              <a:rPr lang="ru-RU" sz="4000" b="1" dirty="0" smtClean="0">
                <a:solidFill>
                  <a:srgbClr val="3A25B9"/>
                </a:solidFill>
                <a:latin typeface="Gabriola" pitchFamily="82" charset="0"/>
              </a:rPr>
              <a:t/>
            </a:r>
            <a:br>
              <a:rPr lang="ru-RU" sz="4000" b="1" dirty="0" smtClean="0">
                <a:solidFill>
                  <a:srgbClr val="3A25B9"/>
                </a:solidFill>
                <a:latin typeface="Gabriola" pitchFamily="82" charset="0"/>
              </a:rPr>
            </a:br>
            <a:r>
              <a:rPr lang="en-US" sz="4000" b="1" dirty="0" smtClean="0">
                <a:solidFill>
                  <a:srgbClr val="3A25B9"/>
                </a:solidFill>
                <a:latin typeface="Gabriola" pitchFamily="82" charset="0"/>
              </a:rPr>
              <a:t>                                                        1</a:t>
            </a:r>
            <a:r>
              <a:rPr lang="ru-RU" sz="4000" b="1" dirty="0" smtClean="0">
                <a:solidFill>
                  <a:srgbClr val="3A25B9"/>
                </a:solidFill>
                <a:latin typeface="Gabriola" pitchFamily="82" charset="0"/>
              </a:rPr>
              <a:t> – 4 классы </a:t>
            </a:r>
            <a:endParaRPr lang="ru-RU" sz="4000" dirty="0">
              <a:solidFill>
                <a:srgbClr val="3A25B9"/>
              </a:solidFill>
              <a:latin typeface="BeeskneesCTT" pitchFamily="2" charset="0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4294967295"/>
          </p:nvPr>
        </p:nvSpPr>
        <p:spPr>
          <a:xfrm>
            <a:off x="357158" y="5857892"/>
            <a:ext cx="8429684" cy="785818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2200" dirty="0" smtClean="0">
                <a:solidFill>
                  <a:srgbClr val="002060"/>
                </a:solidFill>
              </a:rPr>
              <a:t>Автор: Бобкова Ирина Валентиновна, учитель ГКОУ СО «Богдановичская СКОШИ»</a:t>
            </a:r>
          </a:p>
          <a:p>
            <a:pPr algn="ctr">
              <a:buNone/>
            </a:pPr>
            <a:r>
              <a:rPr lang="ru-RU" sz="2200" dirty="0" smtClean="0">
                <a:solidFill>
                  <a:srgbClr val="002060"/>
                </a:solidFill>
              </a:rPr>
              <a:t>Г. Богданович, Свердловская область</a:t>
            </a:r>
          </a:p>
          <a:p>
            <a:pPr algn="ctr">
              <a:buNone/>
            </a:pPr>
            <a:r>
              <a:rPr lang="ru-RU" sz="2200" dirty="0" smtClean="0">
                <a:solidFill>
                  <a:srgbClr val="002060"/>
                </a:solidFill>
              </a:rPr>
              <a:t>2015 г.</a:t>
            </a:r>
          </a:p>
          <a:p>
            <a:endParaRPr lang="ru-RU" dirty="0"/>
          </a:p>
        </p:txBody>
      </p:sp>
      <p:pic>
        <p:nvPicPr>
          <p:cNvPr id="1026" name="Picture 2" descr="F:\дети и учитель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82"/>
          <a:stretch>
            <a:fillRect/>
          </a:stretch>
        </p:blipFill>
        <p:spPr bwMode="auto">
          <a:xfrm>
            <a:off x="1745216" y="2841453"/>
            <a:ext cx="5653568" cy="3024000"/>
          </a:xfrm>
          <a:prstGeom prst="rect">
            <a:avLst/>
          </a:prstGeom>
          <a:noFill/>
        </p:spPr>
      </p:pic>
      <p:sp>
        <p:nvSpPr>
          <p:cNvPr id="11" name="Умножение 10">
            <a:hlinkClick r:id="" action="ppaction://hlinkshowjump?jump=endshow" highlightClick="1"/>
          </p:cNvPr>
          <p:cNvSpPr/>
          <p:nvPr/>
        </p:nvSpPr>
        <p:spPr>
          <a:xfrm>
            <a:off x="8210561" y="214289"/>
            <a:ext cx="612000" cy="612000"/>
          </a:xfrm>
          <a:prstGeom prst="mathMultiply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2" name="Стрелка вправо 11">
            <a:hlinkClick r:id="" action="ppaction://hlinkshowjump?jump=nextslide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сведения 12">
            <a:hlinkClick r:id="" action="ppaction://hlinkshowjump?jump=lastslide" highlightClick="1"/>
          </p:cNvPr>
          <p:cNvSpPr/>
          <p:nvPr/>
        </p:nvSpPr>
        <p:spPr>
          <a:xfrm>
            <a:off x="567289" y="5918208"/>
            <a:ext cx="540000" cy="540000"/>
          </a:xfrm>
          <a:prstGeom prst="actionButtonInformation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227" y="158895"/>
            <a:ext cx="1080000" cy="1080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347864" y="285728"/>
            <a:ext cx="579613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В походе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Чего нельзя делать в лесу?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728" y="4429132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Разводить костёр</a:t>
            </a:r>
            <a:endParaRPr lang="ru-RU" sz="32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28728" y="3214686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Оставлять непогашенный костёр</a:t>
            </a:r>
            <a:endParaRPr lang="ru-RU" sz="32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728" y="5643578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Сжигать мусор </a:t>
            </a:r>
            <a:r>
              <a:rPr lang="ru-RU" sz="3200" b="1" smtClean="0"/>
              <a:t>в костре</a:t>
            </a:r>
            <a:endParaRPr lang="ru-RU" sz="3200" b="1" dirty="0"/>
          </a:p>
        </p:txBody>
      </p:sp>
      <p:pic>
        <p:nvPicPr>
          <p:cNvPr id="32772" name="Picture 4" descr="http://img0.liveinternet.ru/images/attach/c/4/80/199/80199364_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60885" cy="3240000"/>
          </a:xfrm>
          <a:prstGeom prst="rect">
            <a:avLst/>
          </a:prstGeom>
          <a:noFill/>
        </p:spPr>
      </p:pic>
      <p:sp>
        <p:nvSpPr>
          <p:cNvPr id="9" name="Стрелка вправо 8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347864" y="285728"/>
            <a:ext cx="579613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В походе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Какие грибы нельзя собирать?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728" y="3214686"/>
            <a:ext cx="6143668" cy="1000132"/>
          </a:xfrm>
          <a:prstGeom prst="roundRect">
            <a:avLst>
              <a:gd name="adj" fmla="val 4814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Сыроежки и рыжики</a:t>
            </a:r>
            <a:endParaRPr lang="ru-RU" sz="32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28728" y="5643566"/>
            <a:ext cx="6143668" cy="1000132"/>
          </a:xfrm>
          <a:prstGeom prst="roundRect">
            <a:avLst>
              <a:gd name="adj" fmla="val 4514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Мухоморы и поганки</a:t>
            </a:r>
            <a:endParaRPr lang="ru-RU" sz="32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728" y="4429132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Сморчки и маслята</a:t>
            </a:r>
            <a:endParaRPr lang="ru-RU" sz="3200" b="1" dirty="0"/>
          </a:p>
        </p:txBody>
      </p:sp>
      <p:pic>
        <p:nvPicPr>
          <p:cNvPr id="8" name="Picture 4" descr="http://img0.liveinternet.ru/images/attach/c/4/80/199/80199364_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60885" cy="3240000"/>
          </a:xfrm>
          <a:prstGeom prst="rect">
            <a:avLst/>
          </a:prstGeom>
          <a:noFill/>
        </p:spPr>
      </p:pic>
      <p:sp>
        <p:nvSpPr>
          <p:cNvPr id="10" name="Стрелка вправо 9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347864" y="285728"/>
            <a:ext cx="57961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В походе</a:t>
            </a:r>
            <a:endParaRPr lang="en-US" sz="3600" b="1" dirty="0" smtClean="0">
              <a:solidFill>
                <a:srgbClr val="C0000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По какому признаку можно определить направление, находясь в лесу?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728" y="4429132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По количеству годичных колец на пне</a:t>
            </a:r>
            <a:endParaRPr lang="ru-RU" sz="32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28728" y="3214686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 smtClean="0"/>
              <a:t>По мху на камнях и деревьях: он растёт на них с северной стороны</a:t>
            </a:r>
            <a:endParaRPr lang="ru-RU" sz="30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728" y="5643578"/>
            <a:ext cx="6215106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По траве: к югу она становится гуще</a:t>
            </a:r>
            <a:endParaRPr lang="ru-RU" sz="3200" b="1" dirty="0"/>
          </a:p>
        </p:txBody>
      </p:sp>
      <p:sp>
        <p:nvSpPr>
          <p:cNvPr id="36868" name="AutoShape 4" descr="http://s2.uploads.ru/t/9oUg2.png"/>
          <p:cNvSpPr>
            <a:spLocks noChangeAspect="1" noChangeArrowheads="1"/>
          </p:cNvSpPr>
          <p:nvPr/>
        </p:nvSpPr>
        <p:spPr bwMode="auto">
          <a:xfrm>
            <a:off x="155575" y="-1858963"/>
            <a:ext cx="2486025" cy="38862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4" descr="http://img0.liveinternet.ru/images/attach/c/4/80/199/80199364_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60885" cy="3240000"/>
          </a:xfrm>
          <a:prstGeom prst="rect">
            <a:avLst/>
          </a:prstGeom>
          <a:noFill/>
        </p:spPr>
      </p:pic>
      <p:sp>
        <p:nvSpPr>
          <p:cNvPr id="11" name="Стрелка вправо 10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1500166" y="4429132"/>
            <a:ext cx="6143668" cy="1000132"/>
          </a:xfrm>
          <a:prstGeom prst="roundRect">
            <a:avLst>
              <a:gd name="adj" fmla="val 4664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Котелок</a:t>
            </a:r>
            <a:endParaRPr lang="ru-RU" sz="32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00166" y="5657777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Компас</a:t>
            </a:r>
            <a:endParaRPr lang="ru-RU" sz="32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500166" y="3200487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Часы</a:t>
            </a:r>
            <a:endParaRPr lang="ru-RU" sz="3200" b="1" dirty="0"/>
          </a:p>
        </p:txBody>
      </p:sp>
      <p:pic>
        <p:nvPicPr>
          <p:cNvPr id="8" name="Picture 4" descr="http://img0.liveinternet.ru/images/attach/c/4/80/199/80199364_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60885" cy="3240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310759" y="260648"/>
            <a:ext cx="583324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В походе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Что нужно взять с собой, чтобы не заблудиться в лесу?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1" name="Стрелка вправо 10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285092" y="285728"/>
            <a:ext cx="585890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На водоёме</a:t>
            </a:r>
            <a:r>
              <a:rPr lang="ru-RU" sz="3600" b="1" dirty="0" smtClean="0"/>
              <a:t> 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С кем лучше всего ходить купаться?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728" y="4429132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Одному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28728" y="5658822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С родителями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57290" y="3199442"/>
            <a:ext cx="6215106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С ровесниками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6868" name="AutoShape 4" descr="http://s2.uploads.ru/t/9oUg2.png"/>
          <p:cNvSpPr>
            <a:spLocks noChangeAspect="1" noChangeArrowheads="1"/>
          </p:cNvSpPr>
          <p:nvPr/>
        </p:nvSpPr>
        <p:spPr bwMode="auto">
          <a:xfrm>
            <a:off x="155575" y="-1858963"/>
            <a:ext cx="2486025" cy="38862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Picture 2" descr="F:\пловец.pn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94"/>
          <a:stretch>
            <a:fillRect/>
          </a:stretch>
        </p:blipFill>
        <p:spPr bwMode="auto">
          <a:xfrm>
            <a:off x="0" y="428604"/>
            <a:ext cx="3129517" cy="2700000"/>
          </a:xfrm>
          <a:prstGeom prst="rect">
            <a:avLst/>
          </a:prstGeom>
          <a:noFill/>
        </p:spPr>
      </p:pic>
      <p:sp>
        <p:nvSpPr>
          <p:cNvPr id="14" name="Двойная волна 13"/>
          <p:cNvSpPr/>
          <p:nvPr/>
        </p:nvSpPr>
        <p:spPr>
          <a:xfrm>
            <a:off x="857224" y="2357430"/>
            <a:ext cx="3214710" cy="285752"/>
          </a:xfrm>
          <a:prstGeom prst="doubleWave">
            <a:avLst>
              <a:gd name="adj1" fmla="val 6250"/>
              <a:gd name="adj2" fmla="val 10000"/>
            </a:avLst>
          </a:prstGeom>
          <a:solidFill>
            <a:schemeClr val="accent1">
              <a:lumMod val="40000"/>
              <a:lumOff val="6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347864" y="285728"/>
            <a:ext cx="57961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На водоёме</a:t>
            </a:r>
            <a:endParaRPr lang="ru-RU" sz="3600" b="1" dirty="0" smtClean="0"/>
          </a:p>
          <a:p>
            <a:r>
              <a:rPr lang="ru-RU" sz="3200" b="1" dirty="0" smtClean="0">
                <a:solidFill>
                  <a:srgbClr val="002060"/>
                </a:solidFill>
              </a:rPr>
              <a:t>Можно ли нырять 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в незнакомых местах?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728" y="3214686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Можно</a:t>
            </a:r>
            <a:endParaRPr lang="ru-RU" sz="32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28728" y="4429132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Нельзя ни в каком случае</a:t>
            </a:r>
            <a:endParaRPr lang="ru-RU" sz="32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728" y="5643578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Только если рядом есть взрослый</a:t>
            </a:r>
            <a:endParaRPr lang="ru-RU" sz="3200" b="1" dirty="0"/>
          </a:p>
        </p:txBody>
      </p:sp>
      <p:pic>
        <p:nvPicPr>
          <p:cNvPr id="15" name="Picture 2" descr="F:\пловец.pn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94"/>
          <a:stretch>
            <a:fillRect/>
          </a:stretch>
        </p:blipFill>
        <p:spPr bwMode="auto">
          <a:xfrm>
            <a:off x="0" y="428604"/>
            <a:ext cx="3129517" cy="2700000"/>
          </a:xfrm>
          <a:prstGeom prst="rect">
            <a:avLst/>
          </a:prstGeom>
          <a:noFill/>
        </p:spPr>
      </p:pic>
      <p:sp>
        <p:nvSpPr>
          <p:cNvPr id="9" name="Двойная волна 8"/>
          <p:cNvSpPr/>
          <p:nvPr/>
        </p:nvSpPr>
        <p:spPr>
          <a:xfrm>
            <a:off x="857224" y="2357430"/>
            <a:ext cx="3214710" cy="285752"/>
          </a:xfrm>
          <a:prstGeom prst="doubleWave">
            <a:avLst>
              <a:gd name="adj1" fmla="val 6250"/>
              <a:gd name="adj2" fmla="val 10000"/>
            </a:avLst>
          </a:prstGeom>
          <a:solidFill>
            <a:schemeClr val="accent1">
              <a:lumMod val="40000"/>
              <a:lumOff val="6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4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347864" y="285728"/>
            <a:ext cx="57961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На водоёме</a:t>
            </a:r>
            <a:endParaRPr lang="ru-RU" sz="3600" b="1" dirty="0" smtClean="0"/>
          </a:p>
          <a:p>
            <a:r>
              <a:rPr lang="ru-RU" sz="3200" b="1" dirty="0" smtClean="0">
                <a:solidFill>
                  <a:srgbClr val="002060"/>
                </a:solidFill>
              </a:rPr>
              <a:t>Что может послужить спасательным средством, 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если кто-то тонет?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728" y="3210659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Велосипед</a:t>
            </a:r>
            <a:endParaRPr lang="ru-RU" sz="32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28728" y="4427118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Мячик</a:t>
            </a:r>
            <a:endParaRPr lang="ru-RU" sz="32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728" y="5643578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Мягкая игрушка</a:t>
            </a:r>
            <a:endParaRPr lang="ru-RU" sz="3200" b="1" dirty="0"/>
          </a:p>
        </p:txBody>
      </p:sp>
      <p:pic>
        <p:nvPicPr>
          <p:cNvPr id="10" name="Picture 2" descr="F:\пловец.pn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94"/>
          <a:stretch>
            <a:fillRect/>
          </a:stretch>
        </p:blipFill>
        <p:spPr bwMode="auto">
          <a:xfrm>
            <a:off x="0" y="428604"/>
            <a:ext cx="3129517" cy="2700000"/>
          </a:xfrm>
          <a:prstGeom prst="rect">
            <a:avLst/>
          </a:prstGeom>
          <a:noFill/>
        </p:spPr>
      </p:pic>
      <p:sp>
        <p:nvSpPr>
          <p:cNvPr id="13" name="Двойная волна 12"/>
          <p:cNvSpPr/>
          <p:nvPr/>
        </p:nvSpPr>
        <p:spPr>
          <a:xfrm>
            <a:off x="857224" y="2357430"/>
            <a:ext cx="3214710" cy="285752"/>
          </a:xfrm>
          <a:prstGeom prst="doubleWave">
            <a:avLst>
              <a:gd name="adj1" fmla="val 6250"/>
              <a:gd name="adj2" fmla="val 10000"/>
            </a:avLst>
          </a:prstGeom>
          <a:solidFill>
            <a:schemeClr val="accent1">
              <a:lumMod val="40000"/>
              <a:lumOff val="6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>
            <a:hlinkClick r:id="rId6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4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347864" y="285728"/>
            <a:ext cx="57961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На водоёме</a:t>
            </a:r>
            <a:endParaRPr lang="en-US" sz="3600" b="1" dirty="0" smtClean="0">
              <a:solidFill>
                <a:srgbClr val="C0000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Продолжи пословицу </a:t>
            </a:r>
            <a:endParaRPr lang="en-US" sz="3200" b="1" dirty="0" smtClean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«Не зная броду …»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00166" y="3185398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«… не вынешь и рыбки из пруда»</a:t>
            </a:r>
            <a:endParaRPr lang="ru-RU" sz="32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00166" y="4414488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«… не суйся в воду»</a:t>
            </a:r>
            <a:endParaRPr lang="ru-RU" sz="32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728" y="5643578"/>
            <a:ext cx="6215106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«… имей сто друзей»</a:t>
            </a:r>
            <a:endParaRPr lang="ru-RU" sz="3200" b="1" dirty="0"/>
          </a:p>
        </p:txBody>
      </p:sp>
      <p:pic>
        <p:nvPicPr>
          <p:cNvPr id="7170" name="Picture 2" descr="F:\пловец.pn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94"/>
          <a:stretch>
            <a:fillRect/>
          </a:stretch>
        </p:blipFill>
        <p:spPr bwMode="auto">
          <a:xfrm>
            <a:off x="0" y="428604"/>
            <a:ext cx="3129517" cy="2700000"/>
          </a:xfrm>
          <a:prstGeom prst="rect">
            <a:avLst/>
          </a:prstGeom>
          <a:noFill/>
        </p:spPr>
      </p:pic>
      <p:sp>
        <p:nvSpPr>
          <p:cNvPr id="8" name="Двойная волна 7"/>
          <p:cNvSpPr/>
          <p:nvPr/>
        </p:nvSpPr>
        <p:spPr>
          <a:xfrm>
            <a:off x="857224" y="2357430"/>
            <a:ext cx="3214710" cy="285752"/>
          </a:xfrm>
          <a:prstGeom prst="doubleWave">
            <a:avLst>
              <a:gd name="adj1" fmla="val 6250"/>
              <a:gd name="adj2" fmla="val 10000"/>
            </a:avLst>
          </a:prstGeom>
          <a:solidFill>
            <a:schemeClr val="accent1">
              <a:lumMod val="40000"/>
              <a:lumOff val="6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>
            <a:hlinkClick r:id="rId6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285092" y="285728"/>
            <a:ext cx="585890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На водоёме</a:t>
            </a:r>
            <a:r>
              <a:rPr lang="ru-RU" sz="3600" b="1" dirty="0" smtClean="0"/>
              <a:t> 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Чего нельзя делать, 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если рядом кто-то тонет?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728" y="4429132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Привлекать внимание окружающих криками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28728" y="3214686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Сразу броситься к утопающему и пытаться его вытащить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728" y="5643578"/>
            <a:ext cx="6215106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700" b="1" dirty="0" smtClean="0">
                <a:solidFill>
                  <a:schemeClr val="tx1"/>
                </a:solidFill>
              </a:rPr>
              <a:t>Искать подручные спасательные средства: надувной матрас, мяч, палку</a:t>
            </a:r>
            <a:endParaRPr lang="ru-RU" sz="2700" b="1" dirty="0">
              <a:solidFill>
                <a:schemeClr val="tx1"/>
              </a:solidFill>
            </a:endParaRPr>
          </a:p>
        </p:txBody>
      </p:sp>
      <p:sp>
        <p:nvSpPr>
          <p:cNvPr id="36868" name="AutoShape 4" descr="http://s2.uploads.ru/t/9oUg2.png"/>
          <p:cNvSpPr>
            <a:spLocks noChangeAspect="1" noChangeArrowheads="1"/>
          </p:cNvSpPr>
          <p:nvPr/>
        </p:nvSpPr>
        <p:spPr bwMode="auto">
          <a:xfrm>
            <a:off x="155575" y="-1858963"/>
            <a:ext cx="2486025" cy="38862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Picture 2" descr="F:\пловец.pn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94"/>
          <a:stretch>
            <a:fillRect/>
          </a:stretch>
        </p:blipFill>
        <p:spPr bwMode="auto">
          <a:xfrm>
            <a:off x="0" y="428604"/>
            <a:ext cx="3129517" cy="2700000"/>
          </a:xfrm>
          <a:prstGeom prst="rect">
            <a:avLst/>
          </a:prstGeom>
          <a:noFill/>
        </p:spPr>
      </p:pic>
      <p:sp>
        <p:nvSpPr>
          <p:cNvPr id="13" name="Двойная волна 12"/>
          <p:cNvSpPr/>
          <p:nvPr/>
        </p:nvSpPr>
        <p:spPr>
          <a:xfrm>
            <a:off x="857224" y="2357430"/>
            <a:ext cx="3214710" cy="285752"/>
          </a:xfrm>
          <a:prstGeom prst="doubleWave">
            <a:avLst>
              <a:gd name="adj1" fmla="val 6250"/>
              <a:gd name="adj2" fmla="val 10000"/>
            </a:avLst>
          </a:prstGeom>
          <a:solidFill>
            <a:schemeClr val="accent1">
              <a:lumMod val="40000"/>
              <a:lumOff val="6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7158" y="714356"/>
            <a:ext cx="84296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Медицинская помощь</a:t>
            </a:r>
            <a:r>
              <a:rPr lang="ru-RU" sz="4000" b="1" dirty="0"/>
              <a:t> </a:t>
            </a:r>
            <a:endParaRPr lang="en-US" sz="4000" b="1" dirty="0"/>
          </a:p>
          <a:p>
            <a:r>
              <a:rPr lang="ru-RU" sz="3200" b="1" dirty="0">
                <a:solidFill>
                  <a:srgbClr val="002060"/>
                </a:solidFill>
              </a:rPr>
              <a:t>Какая основная причина детского травматизма</a:t>
            </a:r>
            <a:r>
              <a:rPr lang="ru-RU" sz="3600" b="1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14282" y="4143380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Радость</a:t>
            </a: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14282" y="3000372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Шалость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14282" y="5286388"/>
            <a:ext cx="6215106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Грубость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5802375" y="2285992"/>
            <a:ext cx="3341625" cy="3420000"/>
            <a:chOff x="5802375" y="2285992"/>
            <a:chExt cx="3341625" cy="3420000"/>
          </a:xfrm>
        </p:grpSpPr>
        <p:sp>
          <p:nvSpPr>
            <p:cNvPr id="12" name="Овал 11"/>
            <p:cNvSpPr/>
            <p:nvPr/>
          </p:nvSpPr>
          <p:spPr>
            <a:xfrm>
              <a:off x="7286644" y="2571744"/>
              <a:ext cx="357190" cy="414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8072462" y="4572008"/>
              <a:ext cx="914400" cy="7858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858016" y="4071942"/>
              <a:ext cx="1214446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7572396" y="2571744"/>
              <a:ext cx="357190" cy="414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6" name="Picture 2" descr="F:\врач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02375" y="2285992"/>
              <a:ext cx="3341625" cy="3420000"/>
            </a:xfrm>
            <a:prstGeom prst="rect">
              <a:avLst/>
            </a:prstGeom>
            <a:noFill/>
          </p:spPr>
        </p:pic>
      </p:grpSp>
      <p:sp>
        <p:nvSpPr>
          <p:cNvPr id="17" name="Стрелка вправо 16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81090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5400000" flipH="1">
            <a:off x="1393009" y="-821561"/>
            <a:ext cx="6429420" cy="8501122"/>
          </a:xfrm>
          <a:prstGeom prst="rect">
            <a:avLst/>
          </a:prstGeom>
          <a:solidFill>
            <a:schemeClr val="bg1">
              <a:alpha val="53000"/>
            </a:schemeClr>
          </a:solidFill>
          <a:ln w="952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57278" y="692696"/>
            <a:ext cx="6829444" cy="77472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Правила игры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1700808"/>
            <a:ext cx="8186766" cy="5157192"/>
          </a:xfrm>
        </p:spPr>
        <p:txBody>
          <a:bodyPr>
            <a:normAutofit fontScale="77500" lnSpcReduction="20000"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3600" dirty="0" smtClean="0">
                <a:solidFill>
                  <a:srgbClr val="002060"/>
                </a:solidFill>
                <a:latin typeface="Cambria" pitchFamily="18" charset="0"/>
                <a:ea typeface="Times New Roman" pitchFamily="18" charset="0"/>
              </a:rPr>
              <a:t>На игровом поле игрок выбирает категорию и цену вопроса. Переход на слайд с вопросом происходит при нажатии кнопки</a:t>
            </a:r>
            <a:r>
              <a:rPr lang="en-US" sz="3600" dirty="0" smtClean="0">
                <a:solidFill>
                  <a:srgbClr val="002060"/>
                </a:solidFill>
                <a:latin typeface="Cambria" pitchFamily="18" charset="0"/>
                <a:ea typeface="Times New Roman" pitchFamily="18" charset="0"/>
              </a:rPr>
              <a:t> </a:t>
            </a:r>
            <a:r>
              <a:rPr lang="ru-RU" sz="3600" dirty="0" smtClean="0">
                <a:solidFill>
                  <a:srgbClr val="002060"/>
                </a:solidFill>
                <a:latin typeface="Cambria" pitchFamily="18" charset="0"/>
                <a:ea typeface="Times New Roman" pitchFamily="18" charset="0"/>
              </a:rPr>
              <a:t>«цена вопроса». </a:t>
            </a:r>
            <a:endParaRPr lang="ru-RU" sz="3600" dirty="0" smtClean="0">
              <a:solidFill>
                <a:srgbClr val="002060"/>
              </a:solidFill>
              <a:latin typeface="Cambria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3600" dirty="0" smtClean="0">
                <a:solidFill>
                  <a:srgbClr val="002060"/>
                </a:solidFill>
                <a:latin typeface="Cambria" pitchFamily="18" charset="0"/>
                <a:ea typeface="Times New Roman" pitchFamily="18" charset="0"/>
              </a:rPr>
              <a:t>Из трёх предложенных ответов, нужно выбрать правильный. За каждый верный ответ игрок получает баллы (цена вопроса). Побеждает тот, кто наберёт больше баллов.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3600" dirty="0" smtClean="0">
                <a:solidFill>
                  <a:srgbClr val="002060"/>
                </a:solidFill>
                <a:latin typeface="Cambria" pitchFamily="18" charset="0"/>
              </a:rPr>
              <a:t>Возврат на игровое поле осуществляется по управляющей кнопке – стрелке в правом нижнем  углу слайда.            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3600" dirty="0" smtClean="0">
                <a:solidFill>
                  <a:srgbClr val="002060"/>
                </a:solidFill>
                <a:latin typeface="Cambria" pitchFamily="18" charset="0"/>
              </a:rPr>
              <a:t>Сыгравший номер при возврате на игровое поле исчезает.</a:t>
            </a:r>
          </a:p>
          <a:p>
            <a:endParaRPr lang="ru-RU" dirty="0"/>
          </a:p>
        </p:txBody>
      </p:sp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28050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7158" y="714356"/>
            <a:ext cx="84296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Медицинская помощь</a:t>
            </a:r>
            <a:r>
              <a:rPr lang="ru-RU" sz="3600" b="1" dirty="0"/>
              <a:t> </a:t>
            </a:r>
            <a:endParaRPr lang="en-US" sz="3600" b="1" dirty="0"/>
          </a:p>
          <a:p>
            <a:r>
              <a:rPr lang="ru-RU" sz="3200" b="1" dirty="0">
                <a:solidFill>
                  <a:srgbClr val="002060"/>
                </a:solidFill>
              </a:rPr>
              <a:t>Почему при ранении руки (или ноги) врачи советуют поднять её вверх?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5802375" y="2285992"/>
            <a:ext cx="3341625" cy="3420000"/>
            <a:chOff x="5802375" y="2285992"/>
            <a:chExt cx="3341625" cy="3420000"/>
          </a:xfrm>
        </p:grpSpPr>
        <p:sp>
          <p:nvSpPr>
            <p:cNvPr id="12" name="Овал 11"/>
            <p:cNvSpPr/>
            <p:nvPr/>
          </p:nvSpPr>
          <p:spPr>
            <a:xfrm>
              <a:off x="7286644" y="2571744"/>
              <a:ext cx="357190" cy="414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8072462" y="4572008"/>
              <a:ext cx="914400" cy="7858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858016" y="4071942"/>
              <a:ext cx="1214446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7572396" y="2571744"/>
              <a:ext cx="357190" cy="414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6" name="Picture 2" descr="F:\врач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02375" y="2285992"/>
              <a:ext cx="3341625" cy="3420000"/>
            </a:xfrm>
            <a:prstGeom prst="rect">
              <a:avLst/>
            </a:prstGeom>
            <a:noFill/>
          </p:spPr>
        </p:pic>
      </p:grpSp>
      <p:sp>
        <p:nvSpPr>
          <p:cNvPr id="17" name="Скругленный прямоугольник 16"/>
          <p:cNvSpPr/>
          <p:nvPr/>
        </p:nvSpPr>
        <p:spPr>
          <a:xfrm>
            <a:off x="214282" y="4143380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При этом положении микробы не попадут в рану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14282" y="3000372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Кровь не поднимается вверх и кровотечение останавливается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14282" y="5286388"/>
            <a:ext cx="6215106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Так меньше ощущается боль</a:t>
            </a:r>
          </a:p>
        </p:txBody>
      </p:sp>
      <p:sp>
        <p:nvSpPr>
          <p:cNvPr id="20" name="Стрелка вправо 19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77462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7158" y="714356"/>
            <a:ext cx="842968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Медицинская помощь</a:t>
            </a:r>
            <a:r>
              <a:rPr lang="ru-RU" sz="3600" b="1" dirty="0"/>
              <a:t> </a:t>
            </a:r>
            <a:endParaRPr lang="en-US" sz="3600" b="1" dirty="0"/>
          </a:p>
          <a:p>
            <a:r>
              <a:rPr lang="ru-RU" sz="3200" b="1" dirty="0">
                <a:solidFill>
                  <a:srgbClr val="002060"/>
                </a:solidFill>
              </a:rPr>
              <a:t>Как правильно обработать рану?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14282" y="4143380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Смазать саму рану йодом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14282" y="5269309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Обработать рану перекисью водорода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14282" y="2986078"/>
            <a:ext cx="6215106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Продезинфицировать рану спиртом и туго завязать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5802375" y="2285992"/>
            <a:ext cx="3341625" cy="3420000"/>
            <a:chOff x="5802375" y="2285992"/>
            <a:chExt cx="3341625" cy="3420000"/>
          </a:xfrm>
        </p:grpSpPr>
        <p:sp>
          <p:nvSpPr>
            <p:cNvPr id="12" name="Овал 11"/>
            <p:cNvSpPr/>
            <p:nvPr/>
          </p:nvSpPr>
          <p:spPr>
            <a:xfrm>
              <a:off x="7286644" y="2571744"/>
              <a:ext cx="357190" cy="414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8072462" y="4572008"/>
              <a:ext cx="914400" cy="7858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858016" y="4071942"/>
              <a:ext cx="1214446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7572396" y="2571744"/>
              <a:ext cx="357190" cy="414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6" name="Picture 2" descr="F:\врач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02375" y="2285992"/>
              <a:ext cx="3341625" cy="3420000"/>
            </a:xfrm>
            <a:prstGeom prst="rect">
              <a:avLst/>
            </a:prstGeom>
            <a:noFill/>
          </p:spPr>
        </p:pic>
      </p:grpSp>
      <p:sp>
        <p:nvSpPr>
          <p:cNvPr id="23" name="Стрелка вправо 22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70770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7158" y="714356"/>
            <a:ext cx="84296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Медицинская помощь</a:t>
            </a:r>
            <a:r>
              <a:rPr lang="ru-RU" sz="3600" b="1" dirty="0"/>
              <a:t> </a:t>
            </a:r>
            <a:endParaRPr lang="en-US" sz="3600" b="1" dirty="0"/>
          </a:p>
          <a:p>
            <a:r>
              <a:rPr lang="ru-RU" sz="3200" b="1" dirty="0">
                <a:solidFill>
                  <a:srgbClr val="002060"/>
                </a:solidFill>
              </a:rPr>
              <a:t>Как помочь человеку, у которого случился тепловой удар?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5802375" y="2285992"/>
            <a:ext cx="3341625" cy="3420000"/>
            <a:chOff x="5802375" y="2285992"/>
            <a:chExt cx="3341625" cy="3420000"/>
          </a:xfrm>
        </p:grpSpPr>
        <p:sp>
          <p:nvSpPr>
            <p:cNvPr id="12" name="Овал 11"/>
            <p:cNvSpPr/>
            <p:nvPr/>
          </p:nvSpPr>
          <p:spPr>
            <a:xfrm>
              <a:off x="7286644" y="2571744"/>
              <a:ext cx="357190" cy="414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8072462" y="4572008"/>
              <a:ext cx="914400" cy="7858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858016" y="4071942"/>
              <a:ext cx="1214446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7572396" y="2571744"/>
              <a:ext cx="357190" cy="414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6" name="Picture 2" descr="F:\врач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02375" y="2285992"/>
              <a:ext cx="3341625" cy="3420000"/>
            </a:xfrm>
            <a:prstGeom prst="rect">
              <a:avLst/>
            </a:prstGeom>
            <a:noFill/>
          </p:spPr>
        </p:pic>
      </p:grpSp>
      <p:sp>
        <p:nvSpPr>
          <p:cNvPr id="17" name="Скругленный прямоугольник 16"/>
          <p:cNvSpPr/>
          <p:nvPr/>
        </p:nvSpPr>
        <p:spPr>
          <a:xfrm>
            <a:off x="196335" y="2979490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Окунуть его в воду или облить водой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96335" y="4131498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smtClean="0">
                <a:solidFill>
                  <a:schemeClr val="tx1"/>
                </a:solidFill>
              </a:rPr>
              <a:t>Перенести в тень и положить мокрое полотенце на лоб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14282" y="5286388"/>
            <a:ext cx="6215106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Обложить льдом и накрыть покрывалом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0" name="Стрелка вправо 19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33873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7158" y="714356"/>
            <a:ext cx="842968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Медицинская помощ</a:t>
            </a:r>
            <a:r>
              <a:rPr lang="ru-RU" sz="4000" b="1" dirty="0">
                <a:solidFill>
                  <a:srgbClr val="C00000"/>
                </a:solidFill>
              </a:rPr>
              <a:t>ь</a:t>
            </a:r>
            <a:r>
              <a:rPr lang="ru-RU" sz="4000" b="1" dirty="0"/>
              <a:t> </a:t>
            </a:r>
            <a:endParaRPr lang="en-US" sz="4000" b="1" dirty="0"/>
          </a:p>
          <a:p>
            <a:r>
              <a:rPr lang="ru-RU" sz="3200" b="1" dirty="0">
                <a:solidFill>
                  <a:srgbClr val="002060"/>
                </a:solidFill>
              </a:rPr>
              <a:t>Чем можно заразиться, погладив бродячую кошку или собаку?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14282" y="4143380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Бронхитом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14282" y="3000372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Стригущим лишаем 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14282" y="5286388"/>
            <a:ext cx="6215106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Ветряной оспой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5802375" y="2285992"/>
            <a:ext cx="3341625" cy="3420000"/>
            <a:chOff x="5802375" y="2285992"/>
            <a:chExt cx="3341625" cy="3420000"/>
          </a:xfrm>
        </p:grpSpPr>
        <p:sp>
          <p:nvSpPr>
            <p:cNvPr id="12" name="Овал 11"/>
            <p:cNvSpPr/>
            <p:nvPr/>
          </p:nvSpPr>
          <p:spPr>
            <a:xfrm>
              <a:off x="7286644" y="2571744"/>
              <a:ext cx="357190" cy="414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8072462" y="4572008"/>
              <a:ext cx="914400" cy="7858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858016" y="4071942"/>
              <a:ext cx="1214446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7572396" y="2571744"/>
              <a:ext cx="357190" cy="414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6" name="Picture 2" descr="F:\врач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02375" y="2285992"/>
              <a:ext cx="3341625" cy="3420000"/>
            </a:xfrm>
            <a:prstGeom prst="rect">
              <a:avLst/>
            </a:prstGeom>
            <a:noFill/>
          </p:spPr>
        </p:pic>
      </p:grpSp>
      <p:sp>
        <p:nvSpPr>
          <p:cNvPr id="17" name="Стрелка вправо 16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22533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035972" y="331200"/>
            <a:ext cx="510802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Здоровое питан</a:t>
            </a:r>
            <a:r>
              <a:rPr lang="ru-RU" sz="4000" b="1" dirty="0" smtClean="0">
                <a:solidFill>
                  <a:srgbClr val="C00000"/>
                </a:solidFill>
              </a:rPr>
              <a:t>ие </a:t>
            </a:r>
            <a:endParaRPr lang="ru-RU" sz="4000" b="1" dirty="0" smtClean="0"/>
          </a:p>
          <a:p>
            <a:r>
              <a:rPr lang="ru-RU" sz="3200" b="1" dirty="0" smtClean="0">
                <a:solidFill>
                  <a:srgbClr val="002060"/>
                </a:solidFill>
              </a:rPr>
              <a:t>Что </a:t>
            </a:r>
            <a:r>
              <a:rPr lang="ru-RU" sz="3200" b="1" dirty="0">
                <a:solidFill>
                  <a:srgbClr val="002060"/>
                </a:solidFill>
              </a:rPr>
              <a:t>нужно делать перед едой?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64447" y="4500570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/>
              <a:t>Чистить зубы </a:t>
            </a:r>
            <a:endParaRPr lang="ru-RU" sz="32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64447" y="3357562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Мыть руки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64447" y="5643578"/>
            <a:ext cx="6145200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Причёсывать волосы 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0" y="214290"/>
            <a:ext cx="3781171" cy="2857520"/>
            <a:chOff x="0" y="214290"/>
            <a:chExt cx="3781171" cy="2857520"/>
          </a:xfrm>
        </p:grpSpPr>
        <p:sp>
          <p:nvSpPr>
            <p:cNvPr id="14" name="Овал 13"/>
            <p:cNvSpPr/>
            <p:nvPr/>
          </p:nvSpPr>
          <p:spPr>
            <a:xfrm>
              <a:off x="214282" y="2786058"/>
              <a:ext cx="3429024" cy="28575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 descr="F:\дети едят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14290"/>
              <a:ext cx="3781171" cy="2700000"/>
            </a:xfrm>
            <a:prstGeom prst="rect">
              <a:avLst/>
            </a:prstGeom>
            <a:noFill/>
          </p:spPr>
        </p:pic>
      </p:grpSp>
      <p:sp>
        <p:nvSpPr>
          <p:cNvPr id="11" name="Стрелка вправо 10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90875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035972" y="214290"/>
            <a:ext cx="510802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Здоровое питан</a:t>
            </a:r>
            <a:r>
              <a:rPr lang="ru-RU" sz="4000" b="1" dirty="0">
                <a:solidFill>
                  <a:srgbClr val="C00000"/>
                </a:solidFill>
              </a:rPr>
              <a:t>ие </a:t>
            </a:r>
            <a:endParaRPr lang="ru-RU" sz="4000" b="1" dirty="0"/>
          </a:p>
          <a:p>
            <a:r>
              <a:rPr lang="ru-RU" sz="3200" b="1" dirty="0" smtClean="0">
                <a:solidFill>
                  <a:srgbClr val="002060"/>
                </a:solidFill>
              </a:rPr>
              <a:t>В </a:t>
            </a:r>
            <a:r>
              <a:rPr lang="ru-RU" sz="3200" b="1" dirty="0">
                <a:solidFill>
                  <a:srgbClr val="002060"/>
                </a:solidFill>
              </a:rPr>
              <a:t>каком случае можно есть немытые овощи или фрукты?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65979" y="4500570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Если протереть их платком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65979" y="5643578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Нельзя в любом случае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64447" y="3357562"/>
            <a:ext cx="6145200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Если они только что с дерева или с грядки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0" y="214290"/>
            <a:ext cx="3781171" cy="2857520"/>
            <a:chOff x="0" y="214290"/>
            <a:chExt cx="3781171" cy="2857520"/>
          </a:xfrm>
        </p:grpSpPr>
        <p:sp>
          <p:nvSpPr>
            <p:cNvPr id="14" name="Овал 13"/>
            <p:cNvSpPr/>
            <p:nvPr/>
          </p:nvSpPr>
          <p:spPr>
            <a:xfrm>
              <a:off x="214282" y="2786058"/>
              <a:ext cx="3429024" cy="28575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 descr="F:\дети едят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14290"/>
              <a:ext cx="3781171" cy="2700000"/>
            </a:xfrm>
            <a:prstGeom prst="rect">
              <a:avLst/>
            </a:prstGeom>
            <a:noFill/>
          </p:spPr>
        </p:pic>
      </p:grpSp>
      <p:sp>
        <p:nvSpPr>
          <p:cNvPr id="11" name="Стрелка вправо 10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80445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035972" y="331200"/>
            <a:ext cx="51080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Здоровое питание </a:t>
            </a:r>
            <a:endParaRPr lang="ru-RU" sz="3600" b="1" dirty="0" smtClean="0"/>
          </a:p>
          <a:p>
            <a:r>
              <a:rPr lang="ru-RU" sz="3200" b="1" dirty="0">
                <a:solidFill>
                  <a:srgbClr val="002060"/>
                </a:solidFill>
              </a:rPr>
              <a:t>Что Вы делаете во время </a:t>
            </a:r>
            <a:r>
              <a:rPr lang="ru-RU" sz="3200" b="1" dirty="0" smtClean="0">
                <a:solidFill>
                  <a:srgbClr val="002060"/>
                </a:solidFill>
              </a:rPr>
              <a:t>еды?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0" y="214290"/>
            <a:ext cx="3781171" cy="2857520"/>
            <a:chOff x="0" y="214290"/>
            <a:chExt cx="3781171" cy="2857520"/>
          </a:xfrm>
        </p:grpSpPr>
        <p:sp>
          <p:nvSpPr>
            <p:cNvPr id="14" name="Овал 13"/>
            <p:cNvSpPr/>
            <p:nvPr/>
          </p:nvSpPr>
          <p:spPr>
            <a:xfrm>
              <a:off x="214282" y="2786058"/>
              <a:ext cx="3429024" cy="28575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 descr="F:\дети едят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14290"/>
              <a:ext cx="3781171" cy="2700000"/>
            </a:xfrm>
            <a:prstGeom prst="rect">
              <a:avLst/>
            </a:prstGeom>
            <a:noFill/>
          </p:spPr>
        </p:pic>
      </p:grpSp>
      <p:sp>
        <p:nvSpPr>
          <p:cNvPr id="20" name="Стрелка вправо 19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64447" y="3357562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Смотрю телевизор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65979" y="4499511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dirty="0" smtClean="0"/>
          </a:p>
          <a:p>
            <a:pPr algn="ctr"/>
            <a:r>
              <a:rPr lang="ru-RU" sz="3200" b="1" dirty="0" smtClean="0"/>
              <a:t>Когда </a:t>
            </a:r>
            <a:r>
              <a:rPr lang="ru-RU" sz="3200" b="1" dirty="0"/>
              <a:t>я ем – я глух и нем</a:t>
            </a:r>
          </a:p>
          <a:p>
            <a:pPr algn="ctr"/>
            <a:endParaRPr lang="ru-RU" sz="32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64447" y="5643578"/>
            <a:ext cx="6145200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/>
              <a:t>Обсуждаю накопившиеся за день проблемы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29926913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035972" y="331200"/>
            <a:ext cx="51080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Здоровое питание </a:t>
            </a:r>
            <a:r>
              <a:rPr lang="ru-RU" sz="3600" b="1" dirty="0" smtClean="0"/>
              <a:t> 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Чего ни в коем случае нельзя пробовать, чтобы не отравиться?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64447" y="3357562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Муку</a:t>
            </a:r>
            <a:endParaRPr lang="ru-RU" sz="32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64447" y="4500570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Лекарство</a:t>
            </a:r>
            <a:endParaRPr lang="ru-RU" sz="32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64447" y="5643578"/>
            <a:ext cx="6145200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Землю</a:t>
            </a:r>
            <a:endParaRPr lang="ru-RU" sz="3200" b="1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0" y="214290"/>
            <a:ext cx="3781171" cy="2857520"/>
            <a:chOff x="0" y="214290"/>
            <a:chExt cx="3781171" cy="2857520"/>
          </a:xfrm>
        </p:grpSpPr>
        <p:sp>
          <p:nvSpPr>
            <p:cNvPr id="14" name="Овал 13"/>
            <p:cNvSpPr/>
            <p:nvPr/>
          </p:nvSpPr>
          <p:spPr>
            <a:xfrm>
              <a:off x="214282" y="2786058"/>
              <a:ext cx="3429024" cy="28575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 descr="F:\дети едят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14290"/>
              <a:ext cx="3781171" cy="2700000"/>
            </a:xfrm>
            <a:prstGeom prst="rect">
              <a:avLst/>
            </a:prstGeom>
            <a:noFill/>
          </p:spPr>
        </p:pic>
      </p:grpSp>
      <p:sp>
        <p:nvSpPr>
          <p:cNvPr id="11" name="Стрелка вправо 10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035972" y="214290"/>
            <a:ext cx="510802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Здоровое питан</a:t>
            </a:r>
            <a:r>
              <a:rPr lang="ru-RU" sz="4000" b="1" dirty="0">
                <a:solidFill>
                  <a:srgbClr val="C00000"/>
                </a:solidFill>
              </a:rPr>
              <a:t>ие </a:t>
            </a:r>
            <a:endParaRPr lang="ru-RU" sz="4000" b="1" dirty="0"/>
          </a:p>
          <a:p>
            <a:r>
              <a:rPr lang="ru-RU" sz="3200" b="1" dirty="0">
                <a:solidFill>
                  <a:srgbClr val="002060"/>
                </a:solidFill>
              </a:rPr>
              <a:t>Как определить, что продукт питания испортился?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64447" y="4500570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Съесть кусочек и посмотреть, что случится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64447" y="3357562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Проверить срок годности и условия хранения на упаковке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64447" y="5643578"/>
            <a:ext cx="6145200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Предложить кусочек домашнему питомцу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0" y="214290"/>
            <a:ext cx="3781171" cy="2857520"/>
            <a:chOff x="0" y="214290"/>
            <a:chExt cx="3781171" cy="2857520"/>
          </a:xfrm>
        </p:grpSpPr>
        <p:sp>
          <p:nvSpPr>
            <p:cNvPr id="14" name="Овал 13"/>
            <p:cNvSpPr/>
            <p:nvPr/>
          </p:nvSpPr>
          <p:spPr>
            <a:xfrm>
              <a:off x="214282" y="2786058"/>
              <a:ext cx="3429024" cy="28575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 descr="F:\дети едят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14290"/>
              <a:ext cx="3781171" cy="2700000"/>
            </a:xfrm>
            <a:prstGeom prst="rect">
              <a:avLst/>
            </a:prstGeom>
            <a:noFill/>
          </p:spPr>
        </p:pic>
      </p:grpSp>
      <p:sp>
        <p:nvSpPr>
          <p:cNvPr id="11" name="Стрелка вправо 10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36137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7158" y="714356"/>
            <a:ext cx="84296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На прогулке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Как следует поступить, если потерял ключ от квартиры?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3023450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Обратиться за помощью к прохожим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4154919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Позвонить в ЖЭК или родителям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5286388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Попытаться залезть в форточку или на балкон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1" name="Picture 2" descr="http://img0.liveinternet.ru/images/attach/c/7/97/728/97728276_0_6fa83_6e405ac9_XL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001" y="2000240"/>
            <a:ext cx="3071999" cy="4608000"/>
          </a:xfrm>
          <a:prstGeom prst="rect">
            <a:avLst/>
          </a:prstGeom>
          <a:noFill/>
        </p:spPr>
      </p:pic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2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Rectangle 40"/>
          <p:cNvSpPr>
            <a:spLocks noChangeArrowheads="1"/>
          </p:cNvSpPr>
          <p:nvPr/>
        </p:nvSpPr>
        <p:spPr bwMode="auto">
          <a:xfrm>
            <a:off x="7683110" y="5045228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3" action="ppaction://hlinksldjump"/>
              </a:rPr>
              <a:t>50</a:t>
            </a:r>
            <a:endParaRPr lang="ru-RU" sz="2800" b="1" dirty="0"/>
          </a:p>
        </p:txBody>
      </p:sp>
      <p:sp>
        <p:nvSpPr>
          <p:cNvPr id="5" name="Rectangle 39"/>
          <p:cNvSpPr>
            <a:spLocks noChangeArrowheads="1"/>
          </p:cNvSpPr>
          <p:nvPr/>
        </p:nvSpPr>
        <p:spPr bwMode="auto">
          <a:xfrm>
            <a:off x="6783110" y="5045228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4" action="ppaction://hlinksldjump"/>
              </a:rPr>
              <a:t>40</a:t>
            </a:r>
            <a:endParaRPr lang="ru-RU" sz="2800" b="1" dirty="0"/>
          </a:p>
        </p:txBody>
      </p:sp>
      <p:sp>
        <p:nvSpPr>
          <p:cNvPr id="6" name="Rectangle 38"/>
          <p:cNvSpPr>
            <a:spLocks noChangeArrowheads="1"/>
          </p:cNvSpPr>
          <p:nvPr/>
        </p:nvSpPr>
        <p:spPr bwMode="auto">
          <a:xfrm>
            <a:off x="5854416" y="5045228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5" action="ppaction://hlinksldjump"/>
              </a:rPr>
              <a:t>30</a:t>
            </a:r>
            <a:endParaRPr lang="ru-RU" sz="2800" b="1" dirty="0"/>
          </a:p>
        </p:txBody>
      </p:sp>
      <p:sp>
        <p:nvSpPr>
          <p:cNvPr id="7" name="Rectangle 37"/>
          <p:cNvSpPr>
            <a:spLocks noChangeArrowheads="1"/>
          </p:cNvSpPr>
          <p:nvPr/>
        </p:nvSpPr>
        <p:spPr bwMode="auto">
          <a:xfrm>
            <a:off x="4925722" y="5045228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6" action="ppaction://hlinksldjump"/>
              </a:rPr>
              <a:t>20</a:t>
            </a:r>
            <a:endParaRPr lang="ru-RU" sz="2800" b="1" dirty="0"/>
          </a:p>
        </p:txBody>
      </p:sp>
      <p:sp>
        <p:nvSpPr>
          <p:cNvPr id="8" name="Rectangle 36"/>
          <p:cNvSpPr>
            <a:spLocks noChangeArrowheads="1"/>
          </p:cNvSpPr>
          <p:nvPr/>
        </p:nvSpPr>
        <p:spPr bwMode="auto">
          <a:xfrm>
            <a:off x="3997028" y="5045228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7" action="ppaction://hlinksldjump"/>
              </a:rPr>
              <a:t>10</a:t>
            </a:r>
            <a:endParaRPr lang="ru-RU" sz="2800" b="1" dirty="0"/>
          </a:p>
        </p:txBody>
      </p:sp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314270" y="5031118"/>
            <a:ext cx="3600450" cy="792000"/>
          </a:xfrm>
          <a:prstGeom prst="roundRect">
            <a:avLst/>
          </a:prstGeom>
          <a:solidFill>
            <a:srgbClr val="CCFF66"/>
          </a:solidFill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Медицинская помощь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Rectangle 28"/>
          <p:cNvSpPr>
            <a:spLocks noChangeArrowheads="1"/>
          </p:cNvSpPr>
          <p:nvPr/>
        </p:nvSpPr>
        <p:spPr bwMode="auto">
          <a:xfrm>
            <a:off x="7683110" y="4225009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8" action="ppaction://hlinksldjump"/>
              </a:rPr>
              <a:t>50</a:t>
            </a:r>
            <a:endParaRPr lang="ru-RU" sz="2800" b="1" dirty="0"/>
          </a:p>
        </p:txBody>
      </p:sp>
      <p:sp>
        <p:nvSpPr>
          <p:cNvPr id="11" name="Rectangle 27"/>
          <p:cNvSpPr>
            <a:spLocks noChangeArrowheads="1"/>
          </p:cNvSpPr>
          <p:nvPr/>
        </p:nvSpPr>
        <p:spPr bwMode="auto">
          <a:xfrm>
            <a:off x="6783110" y="4225009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9" action="ppaction://hlinksldjump"/>
              </a:rPr>
              <a:t>40</a:t>
            </a:r>
            <a:endParaRPr lang="ru-RU" sz="2800" b="1" dirty="0"/>
          </a:p>
        </p:txBody>
      </p:sp>
      <p:sp>
        <p:nvSpPr>
          <p:cNvPr id="12" name="Rectangle 26"/>
          <p:cNvSpPr>
            <a:spLocks noChangeArrowheads="1"/>
          </p:cNvSpPr>
          <p:nvPr/>
        </p:nvSpPr>
        <p:spPr bwMode="auto">
          <a:xfrm>
            <a:off x="5854416" y="4225009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10" action="ppaction://hlinksldjump"/>
              </a:rPr>
              <a:t>30</a:t>
            </a:r>
            <a:endParaRPr lang="ru-RU" sz="2800" b="1" dirty="0"/>
          </a:p>
        </p:txBody>
      </p:sp>
      <p:sp>
        <p:nvSpPr>
          <p:cNvPr id="13" name="Rectangle 25"/>
          <p:cNvSpPr>
            <a:spLocks noChangeArrowheads="1"/>
          </p:cNvSpPr>
          <p:nvPr/>
        </p:nvSpPr>
        <p:spPr bwMode="auto">
          <a:xfrm>
            <a:off x="4925722" y="4225009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11" action="ppaction://hlinksldjump"/>
              </a:rPr>
              <a:t>20</a:t>
            </a:r>
            <a:endParaRPr lang="ru-RU" sz="2800" b="1" dirty="0"/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3997028" y="4225009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12" action="ppaction://hlinksldjump"/>
              </a:rPr>
              <a:t>10</a:t>
            </a:r>
            <a:endParaRPr lang="ru-RU" sz="2800" b="1" dirty="0"/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314270" y="4204345"/>
            <a:ext cx="3600450" cy="792000"/>
          </a:xfrm>
          <a:prstGeom prst="roundRect">
            <a:avLst/>
          </a:prstGeom>
          <a:solidFill>
            <a:srgbClr val="CCFF66"/>
          </a:solidFill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На прогулке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7683110" y="3398235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13" action="ppaction://hlinksldjump"/>
              </a:rPr>
              <a:t>50</a:t>
            </a:r>
            <a:endParaRPr lang="ru-RU" sz="2800" b="1" dirty="0"/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6754416" y="3398235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14" action="ppaction://hlinksldjump"/>
              </a:rPr>
              <a:t>40</a:t>
            </a:r>
            <a:endParaRPr lang="ru-RU" sz="2800" b="1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5825722" y="3398235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15" action="ppaction://hlinksldjump"/>
              </a:rPr>
              <a:t>30</a:t>
            </a:r>
            <a:endParaRPr lang="ru-RU" sz="2800" b="1" dirty="0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4897028" y="3398235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16" action="ppaction://hlinksldjump"/>
              </a:rPr>
              <a:t>20</a:t>
            </a:r>
            <a:endParaRPr lang="ru-RU" sz="2800" b="1" dirty="0"/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3968334" y="3398235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17" action="ppaction://hlinksldjump"/>
              </a:rPr>
              <a:t>10</a:t>
            </a:r>
            <a:endParaRPr lang="ru-RU" sz="2800" b="1" dirty="0"/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314270" y="3377572"/>
            <a:ext cx="3600450" cy="792000"/>
          </a:xfrm>
          <a:prstGeom prst="roundRect">
            <a:avLst/>
          </a:prstGeom>
          <a:solidFill>
            <a:srgbClr val="CCFF66"/>
          </a:solidFill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На водоёме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7683110" y="2571462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18" action="ppaction://hlinksldjump"/>
              </a:rPr>
              <a:t>50</a:t>
            </a:r>
            <a:endParaRPr lang="ru-RU" sz="2800" b="1" dirty="0"/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6783110" y="2571462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19" action="ppaction://hlinksldjump"/>
              </a:rPr>
              <a:t>40</a:t>
            </a:r>
            <a:endParaRPr lang="ru-RU" sz="2800" b="1" dirty="0"/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5854416" y="2571462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20" action="ppaction://hlinksldjump"/>
              </a:rPr>
              <a:t>30</a:t>
            </a:r>
            <a:endParaRPr lang="ru-RU" sz="2800" b="1" dirty="0"/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4925722" y="2571462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21" action="ppaction://hlinksldjump"/>
              </a:rPr>
              <a:t>20</a:t>
            </a:r>
            <a:endParaRPr lang="ru-RU" sz="2800" b="1" dirty="0"/>
          </a:p>
        </p:txBody>
      </p:sp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3997028" y="2571462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22" action="ppaction://hlinksldjump"/>
              </a:rPr>
              <a:t>10</a:t>
            </a:r>
            <a:endParaRPr lang="ru-RU" sz="2800" b="1" dirty="0"/>
          </a:p>
        </p:txBody>
      </p: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314270" y="2550799"/>
            <a:ext cx="3600450" cy="792000"/>
          </a:xfrm>
          <a:prstGeom prst="roundRect">
            <a:avLst/>
          </a:prstGeom>
          <a:solidFill>
            <a:srgbClr val="CCFF66"/>
          </a:solidFill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В походе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8" name="Rectangle 10"/>
          <p:cNvSpPr>
            <a:spLocks noChangeArrowheads="1"/>
          </p:cNvSpPr>
          <p:nvPr/>
        </p:nvSpPr>
        <p:spPr bwMode="auto">
          <a:xfrm>
            <a:off x="7683110" y="1758872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23" action="ppaction://hlinksldjump"/>
              </a:rPr>
              <a:t>50</a:t>
            </a:r>
            <a:endParaRPr lang="ru-RU" sz="2800" b="1" dirty="0"/>
          </a:p>
        </p:txBody>
      </p:sp>
      <p:sp>
        <p:nvSpPr>
          <p:cNvPr id="29" name="Rectangle 9"/>
          <p:cNvSpPr>
            <a:spLocks noChangeArrowheads="1"/>
          </p:cNvSpPr>
          <p:nvPr/>
        </p:nvSpPr>
        <p:spPr bwMode="auto">
          <a:xfrm>
            <a:off x="6786578" y="1758872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24" action="ppaction://hlinksldjump"/>
              </a:rPr>
              <a:t>40</a:t>
            </a:r>
            <a:endParaRPr lang="ru-RU" sz="2800" b="1" dirty="0"/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5857884" y="1758872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hlinkClick r:id="rId25" action="ppaction://hlinksldjump"/>
              </a:rPr>
              <a:t>30</a:t>
            </a:r>
            <a:endParaRPr lang="ru-RU" sz="2800" b="1" dirty="0"/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4929190" y="1758872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26" action="ppaction://hlinksldjump"/>
              </a:rPr>
              <a:t>20</a:t>
            </a:r>
            <a:endParaRPr lang="ru-RU" sz="2800" b="1" dirty="0"/>
          </a:p>
        </p:txBody>
      </p:sp>
      <p:sp>
        <p:nvSpPr>
          <p:cNvPr id="32" name="Rectangle 6"/>
          <p:cNvSpPr>
            <a:spLocks noChangeArrowheads="1"/>
          </p:cNvSpPr>
          <p:nvPr/>
        </p:nvSpPr>
        <p:spPr bwMode="auto">
          <a:xfrm>
            <a:off x="4000496" y="1758872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27" action="ppaction://hlinksldjump"/>
              </a:rPr>
              <a:t>10</a:t>
            </a:r>
            <a:endParaRPr lang="ru-RU" sz="2800" b="1" dirty="0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314270" y="1724026"/>
            <a:ext cx="3600450" cy="792000"/>
          </a:xfrm>
          <a:prstGeom prst="roundRect">
            <a:avLst/>
          </a:prstGeom>
          <a:solidFill>
            <a:srgbClr val="CCFF66"/>
          </a:solidFill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Огонь и человек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7" name="Заголовок 36"/>
          <p:cNvSpPr>
            <a:spLocks noGrp="1"/>
          </p:cNvSpPr>
          <p:nvPr>
            <p:ph type="title" idx="4294967295"/>
          </p:nvPr>
        </p:nvSpPr>
        <p:spPr>
          <a:xfrm>
            <a:off x="2214546" y="500042"/>
            <a:ext cx="6929454" cy="917596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4900" dirty="0" smtClean="0">
                <a:solidFill>
                  <a:srgbClr val="3333CC"/>
                </a:solidFill>
                <a:latin typeface="BeeskneesCTT" pitchFamily="2" charset="0"/>
              </a:rPr>
              <a:t>Будь осторожен</a:t>
            </a:r>
            <a:r>
              <a:rPr lang="en-US" sz="4900" dirty="0" smtClean="0">
                <a:solidFill>
                  <a:srgbClr val="3333CC"/>
                </a:solidFill>
                <a:latin typeface="BeeskneesCTT" pitchFamily="2" charset="0"/>
              </a:rPr>
              <a:t>!</a:t>
            </a:r>
            <a:r>
              <a:rPr lang="ru-RU" dirty="0" smtClean="0">
                <a:solidFill>
                  <a:srgbClr val="3333CC"/>
                </a:solidFill>
                <a:latin typeface="BeeskneesCTT" pitchFamily="2" charset="0"/>
              </a:rPr>
              <a:t/>
            </a:r>
            <a:br>
              <a:rPr lang="ru-RU" dirty="0" smtClean="0">
                <a:solidFill>
                  <a:srgbClr val="3333CC"/>
                </a:solidFill>
                <a:latin typeface="BeeskneesCTT" pitchFamily="2" charset="0"/>
              </a:rPr>
            </a:br>
            <a:endParaRPr lang="ru-RU" sz="3100" dirty="0">
              <a:solidFill>
                <a:srgbClr val="3333CC"/>
              </a:solidFill>
            </a:endParaRPr>
          </a:p>
        </p:txBody>
      </p:sp>
      <p:sp>
        <p:nvSpPr>
          <p:cNvPr id="35" name="Rectangle 35"/>
          <p:cNvSpPr>
            <a:spLocks noChangeArrowheads="1"/>
          </p:cNvSpPr>
          <p:nvPr/>
        </p:nvSpPr>
        <p:spPr bwMode="auto">
          <a:xfrm>
            <a:off x="314270" y="5857892"/>
            <a:ext cx="3600450" cy="792000"/>
          </a:xfrm>
          <a:prstGeom prst="roundRect">
            <a:avLst/>
          </a:prstGeom>
          <a:solidFill>
            <a:srgbClr val="CCFF66"/>
          </a:solidFill>
          <a:ln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Здоровое питание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6" name="Picture 2" descr="http://www.irving.dubuque.k12.ia.us/Clipart/teacher%20pencil.jpg"/>
          <p:cNvPicPr>
            <a:picLocks noChangeAspect="1" noChangeArrowheads="1"/>
          </p:cNvPicPr>
          <p:nvPr/>
        </p:nvPicPr>
        <p:blipFill>
          <a:blip r:embed="rId2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42852"/>
            <a:ext cx="1741500" cy="1800000"/>
          </a:xfrm>
          <a:prstGeom prst="rect">
            <a:avLst/>
          </a:prstGeom>
          <a:noFill/>
        </p:spPr>
      </p:pic>
      <p:sp>
        <p:nvSpPr>
          <p:cNvPr id="38" name="Rectangle 40"/>
          <p:cNvSpPr>
            <a:spLocks noChangeArrowheads="1"/>
          </p:cNvSpPr>
          <p:nvPr/>
        </p:nvSpPr>
        <p:spPr bwMode="auto">
          <a:xfrm>
            <a:off x="7683110" y="5857892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29" action="ppaction://hlinksldjump"/>
              </a:rPr>
              <a:t>50</a:t>
            </a:r>
            <a:endParaRPr lang="ru-RU" sz="2800" b="1" dirty="0"/>
          </a:p>
        </p:txBody>
      </p:sp>
      <p:sp>
        <p:nvSpPr>
          <p:cNvPr id="39" name="Rectangle 39"/>
          <p:cNvSpPr>
            <a:spLocks noChangeArrowheads="1"/>
          </p:cNvSpPr>
          <p:nvPr/>
        </p:nvSpPr>
        <p:spPr bwMode="auto">
          <a:xfrm>
            <a:off x="6786578" y="5857892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30" action="ppaction://hlinksldjump"/>
              </a:rPr>
              <a:t>40</a:t>
            </a:r>
            <a:endParaRPr lang="ru-RU" sz="2800" b="1" dirty="0"/>
          </a:p>
        </p:txBody>
      </p:sp>
      <p:sp>
        <p:nvSpPr>
          <p:cNvPr id="40" name="Rectangle 38"/>
          <p:cNvSpPr>
            <a:spLocks noChangeArrowheads="1"/>
          </p:cNvSpPr>
          <p:nvPr/>
        </p:nvSpPr>
        <p:spPr bwMode="auto">
          <a:xfrm>
            <a:off x="5857884" y="5857892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31" action="ppaction://hlinksldjump"/>
              </a:rPr>
              <a:t>30</a:t>
            </a:r>
            <a:endParaRPr lang="ru-RU" sz="2800" b="1" dirty="0"/>
          </a:p>
        </p:txBody>
      </p:sp>
      <p:sp>
        <p:nvSpPr>
          <p:cNvPr id="41" name="Rectangle 37"/>
          <p:cNvSpPr>
            <a:spLocks noChangeArrowheads="1"/>
          </p:cNvSpPr>
          <p:nvPr/>
        </p:nvSpPr>
        <p:spPr bwMode="auto">
          <a:xfrm>
            <a:off x="4929190" y="5857892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32" action="ppaction://hlinksldjump"/>
              </a:rPr>
              <a:t>20</a:t>
            </a:r>
            <a:endParaRPr lang="ru-RU" sz="2800" b="1" dirty="0"/>
          </a:p>
        </p:txBody>
      </p:sp>
      <p:sp>
        <p:nvSpPr>
          <p:cNvPr id="42" name="Rectangle 36"/>
          <p:cNvSpPr>
            <a:spLocks noChangeArrowheads="1"/>
          </p:cNvSpPr>
          <p:nvPr/>
        </p:nvSpPr>
        <p:spPr bwMode="auto">
          <a:xfrm>
            <a:off x="4000496" y="5857892"/>
            <a:ext cx="900000" cy="792000"/>
          </a:xfrm>
          <a:prstGeom prst="ellipse">
            <a:avLst/>
          </a:prstGeom>
          <a:solidFill>
            <a:srgbClr val="A1E626">
              <a:alpha val="69804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ru-RU" sz="2800" b="1" dirty="0">
                <a:hlinkClick r:id="rId33" action="ppaction://hlinksldjump"/>
              </a:rPr>
              <a:t>10</a:t>
            </a:r>
            <a:endParaRPr lang="ru-RU" sz="2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>
                      <p:stCondLst>
                        <p:cond delay="0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7158" y="714356"/>
            <a:ext cx="842968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На прогулке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Что нужно делать, если упал в толпе?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4143380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Уцепиться за кого-нибудь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3000372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Защитить голову и постараться встать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5286388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Встать на колени и согнуть руки в локтях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1" name="Picture 2" descr="http://img0.liveinternet.ru/images/attach/c/7/97/728/97728276_0_6fa83_6e405ac9_XL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001" y="2000240"/>
            <a:ext cx="3071999" cy="4608000"/>
          </a:xfrm>
          <a:prstGeom prst="rect">
            <a:avLst/>
          </a:prstGeom>
          <a:noFill/>
        </p:spPr>
      </p:pic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7158" y="714356"/>
            <a:ext cx="84296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На прогулке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Как лучше себя вести, если ты потерял из виду родителей?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4143380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Бродить кругами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3000372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Стоять на месте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5286388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Двигаться в одном направлении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http://img0.liveinternet.ru/images/attach/c/7/97/728/97728276_0_6fa83_6e405ac9_XL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001" y="2000240"/>
            <a:ext cx="3071999" cy="4608000"/>
          </a:xfrm>
          <a:prstGeom prst="rect">
            <a:avLst/>
          </a:prstGeom>
          <a:noFill/>
        </p:spPr>
      </p:pic>
      <p:sp>
        <p:nvSpPr>
          <p:cNvPr id="11" name="Стрелка вправо 10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7158" y="714356"/>
            <a:ext cx="84296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На прогулке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Что делать, если ты потерялся, а на звонок домой нет денег?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4143380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Попросить денег у прохожих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5286388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Бесплатно позвонить в милицию - 02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3000372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Никуда не звонить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1506" name="Picture 2" descr="http://img0.liveinternet.ru/images/attach/c/7/97/728/97728276_0_6fa83_6e405ac9_XL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001" y="2000240"/>
            <a:ext cx="3071999" cy="4608000"/>
          </a:xfrm>
          <a:prstGeom prst="rect">
            <a:avLst/>
          </a:prstGeom>
          <a:noFill/>
        </p:spPr>
      </p:pic>
      <p:sp>
        <p:nvSpPr>
          <p:cNvPr id="9" name="Стрелка вправо 8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7158" y="714356"/>
            <a:ext cx="84296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На прогулке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Как следует поступить, если потерялся в магазине?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4143380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Выйти из магазина и ждать родителей у входа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5273249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Обратиться за помощью к сотруднику магазина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3013511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Попытаться найти родителей в магазине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http://img0.liveinternet.ru/images/attach/c/7/97/728/97728276_0_6fa83_6e405ac9_XL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001" y="2000240"/>
            <a:ext cx="3071999" cy="4608000"/>
          </a:xfrm>
          <a:prstGeom prst="rect">
            <a:avLst/>
          </a:prstGeom>
          <a:noFill/>
        </p:spPr>
      </p:pic>
      <p:sp>
        <p:nvSpPr>
          <p:cNvPr id="11" name="Стрелка вправо 10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1268" name="Picture 4" descr="http://vologda-portal.ru/upload/iblock/e79/Pravila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</p:spPr>
        </p:pic>
        <p:sp>
          <p:nvSpPr>
            <p:cNvPr id="6" name="Загнутый угол 5"/>
            <p:cNvSpPr/>
            <p:nvPr/>
          </p:nvSpPr>
          <p:spPr>
            <a:xfrm rot="5400000" flipH="1">
              <a:off x="1393009" y="-821561"/>
              <a:ext cx="6429420" cy="8501122"/>
            </a:xfrm>
            <a:prstGeom prst="foldedCorner">
              <a:avLst>
                <a:gd name="adj" fmla="val 33920"/>
              </a:avLst>
            </a:prstGeom>
            <a:solidFill>
              <a:schemeClr val="bg1">
                <a:alpha val="85000"/>
              </a:schemeClr>
            </a:solidFill>
            <a:ln w="95250"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 smtClean="0">
                <a:solidFill>
                  <a:srgbClr val="002060"/>
                </a:solidFill>
              </a:endParaRPr>
            </a:p>
          </p:txBody>
        </p:sp>
      </p:grp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428860" y="274638"/>
            <a:ext cx="625794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Источники информации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357158" y="2204864"/>
            <a:ext cx="8786842" cy="4499195"/>
          </a:xfrm>
        </p:spPr>
        <p:txBody>
          <a:bodyPr>
            <a:noAutofit/>
          </a:bodyPr>
          <a:lstStyle/>
          <a:p>
            <a:r>
              <a:rPr lang="ru-RU" sz="1400" dirty="0" smtClean="0"/>
              <a:t>Карандаш </a:t>
            </a:r>
            <a:r>
              <a:rPr lang="en-US" sz="1400" dirty="0" smtClean="0">
                <a:hlinkClick r:id="rId4"/>
              </a:rPr>
              <a:t>http://www.irving.dubuque.k12.ia.us/Clipart/teacher%20pencil.jpg</a:t>
            </a:r>
            <a:endParaRPr lang="en-US" sz="1400" dirty="0" smtClean="0"/>
          </a:p>
          <a:p>
            <a:r>
              <a:rPr lang="ru-RU" sz="1400" dirty="0" smtClean="0"/>
              <a:t>Учитель и дети </a:t>
            </a:r>
            <a:r>
              <a:rPr lang="en-US" sz="1400" dirty="0">
                <a:hlinkClick r:id="rId5"/>
              </a:rPr>
              <a:t>http://</a:t>
            </a:r>
            <a:r>
              <a:rPr lang="en-US" sz="1400" dirty="0" smtClean="0">
                <a:hlinkClick r:id="rId5"/>
              </a:rPr>
              <a:t>yandex.ru/images/search?cbir_id=yMK8T5A6nA6dn4A_qPRYgg&amp;rpt=imageview&amp;uinfo=sw-1280-sh-720-ww-1280-wh-561-pd-1-wp-2x3_640x960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Фон  </a:t>
            </a:r>
            <a:r>
              <a:rPr lang="en-US" sz="1400" dirty="0">
                <a:hlinkClick r:id="rId5"/>
              </a:rPr>
              <a:t>http://</a:t>
            </a:r>
            <a:r>
              <a:rPr lang="en-US" sz="1400" dirty="0" smtClean="0">
                <a:hlinkClick r:id="rId5"/>
              </a:rPr>
              <a:t>yandex.ru/images/search?cbir_id=yMK8T5A6nA6dn4A_qPRYgg&amp;rpt=imageview&amp;uinfo=sw-1280-sh-720-ww-1280-wh-561-pd-1-wp-2x3_640x960</a:t>
            </a:r>
            <a:r>
              <a:rPr lang="ru-RU" sz="1400" dirty="0" smtClean="0"/>
              <a:t> </a:t>
            </a:r>
            <a:endParaRPr lang="en-US" sz="1400" dirty="0" smtClean="0"/>
          </a:p>
          <a:p>
            <a:r>
              <a:rPr lang="ru-RU" sz="1400" dirty="0" smtClean="0"/>
              <a:t>Огнетушитель</a:t>
            </a:r>
            <a:r>
              <a:rPr lang="en-US" sz="1400" dirty="0" smtClean="0"/>
              <a:t> </a:t>
            </a:r>
            <a:r>
              <a:rPr lang="en-US" sz="1400" dirty="0" smtClean="0">
                <a:hlinkClick r:id="rId6"/>
              </a:rPr>
              <a:t>http://www.zhodinonews.by/wp-content/uploads/2013/11/Ognetushitel.png</a:t>
            </a:r>
            <a:endParaRPr lang="ru-RU" sz="1400" dirty="0" smtClean="0"/>
          </a:p>
          <a:p>
            <a:r>
              <a:rPr lang="ru-RU" sz="1400" dirty="0" smtClean="0"/>
              <a:t>Дети </a:t>
            </a:r>
            <a:r>
              <a:rPr lang="en-US" sz="1400" dirty="0" smtClean="0">
                <a:hlinkClick r:id="rId7"/>
              </a:rPr>
              <a:t>http</a:t>
            </a:r>
            <a:r>
              <a:rPr lang="en-US" sz="1400" dirty="0">
                <a:hlinkClick r:id="rId7"/>
              </a:rPr>
              <a:t>://</a:t>
            </a:r>
            <a:r>
              <a:rPr lang="en-US" sz="1400" dirty="0" smtClean="0">
                <a:hlinkClick r:id="rId7"/>
              </a:rPr>
              <a:t>yandex.ru/images/search?cbir_id=9EWQL6kwgW1aDVUJMNMfbg&amp;rpt=imageview&amp;uinfo=sw-1280-sh-720-ww-1263-wh-561-pd-1-wp-2x3_640x960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Врач </a:t>
            </a:r>
            <a:r>
              <a:rPr lang="en-US" sz="1400" dirty="0">
                <a:hlinkClick r:id="rId8"/>
              </a:rPr>
              <a:t>http://</a:t>
            </a:r>
            <a:r>
              <a:rPr lang="en-US" sz="1400" dirty="0" smtClean="0">
                <a:hlinkClick r:id="rId8"/>
              </a:rPr>
              <a:t>yandex.ru/images/search?cbir_id=ZdMfv_B2ruY6HQLh6pnFDQ&amp;rpt=imageview&amp;uinfo=sw-1280-sh-720-ww-1263-wh-561-pd-1-wp-2x3_640x960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Ребенок </a:t>
            </a:r>
            <a:r>
              <a:rPr lang="en-US" sz="1400" dirty="0" smtClean="0">
                <a:hlinkClick r:id="rId9"/>
              </a:rPr>
              <a:t>http</a:t>
            </a:r>
            <a:r>
              <a:rPr lang="en-US" sz="1400" dirty="0">
                <a:hlinkClick r:id="rId9"/>
              </a:rPr>
              <a:t>://</a:t>
            </a:r>
            <a:r>
              <a:rPr lang="en-US" sz="1400" dirty="0" smtClean="0">
                <a:hlinkClick r:id="rId9"/>
              </a:rPr>
              <a:t>yandex.ru/images/search?cbir_id=C0eheoynJoCtSJ0EHF3yuw&amp;rpt=imageview&amp;uinfo=sw-1280-sh-720-ww-1263-wh-561-pd-1-wp-2x3_640x960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Девочка </a:t>
            </a:r>
            <a:r>
              <a:rPr lang="en-US" sz="1400" dirty="0" smtClean="0">
                <a:hlinkClick r:id="rId10"/>
              </a:rPr>
              <a:t>http://img0.liveinternet.ru/images/attach/c/7/97/728/97728276_0_6fa83_6e405ac9_XL.png</a:t>
            </a:r>
            <a:endParaRPr lang="ru-RU" sz="1400" dirty="0" smtClean="0"/>
          </a:p>
          <a:p>
            <a:r>
              <a:rPr lang="ru-RU" sz="1400" dirty="0" smtClean="0"/>
              <a:t>Поход </a:t>
            </a:r>
            <a:r>
              <a:rPr lang="en-US" sz="1400" dirty="0" smtClean="0">
                <a:hlinkClick r:id="rId11"/>
              </a:rPr>
              <a:t>http://img0.liveinternet.ru/images/attach/c/4/80/199/80199364_5.png</a:t>
            </a:r>
            <a:endParaRPr lang="ru-RU" sz="1400" dirty="0" smtClean="0"/>
          </a:p>
          <a:p>
            <a:r>
              <a:rPr lang="ru-RU" sz="1400" dirty="0" smtClean="0"/>
              <a:t>Зеленый фон </a:t>
            </a:r>
            <a:r>
              <a:rPr lang="en-US" sz="1400" dirty="0" smtClean="0">
                <a:hlinkClick r:id="rId12"/>
              </a:rPr>
              <a:t>http://www.artleo.com/pic/201108/1440x900/artleo.com-8004.jpg</a:t>
            </a:r>
            <a:endParaRPr lang="ru-RU" sz="1400" dirty="0" smtClean="0"/>
          </a:p>
        </p:txBody>
      </p:sp>
      <p:sp>
        <p:nvSpPr>
          <p:cNvPr id="10" name="Стрелка вправо 9">
            <a:hlinkClick r:id="" action="ppaction://hlinkshowjump?jump=firstslide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245977" y="285728"/>
            <a:ext cx="58980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Огонь и человек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Почему нельзя разводить костёр на торфянике?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728" y="4429132"/>
            <a:ext cx="6143668" cy="1000132"/>
          </a:xfrm>
          <a:prstGeom prst="roundRect">
            <a:avLst>
              <a:gd name="adj" fmla="val 4814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Торф плохо горит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28728" y="3214686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Может начаться лесной пожар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728" y="5643578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Дым от торфа ядовит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1" name="Picture 2" descr="http://www.zhodinonews.by/wp-content/uploads/2013/11/Ognetushitel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410" r="20888" b="3914"/>
          <a:stretch>
            <a:fillRect/>
          </a:stretch>
        </p:blipFill>
        <p:spPr bwMode="auto">
          <a:xfrm flipH="1">
            <a:off x="214283" y="0"/>
            <a:ext cx="2817411" cy="32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Стрелка вправо 12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402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1428728" y="3214686"/>
            <a:ext cx="6143668" cy="1000132"/>
          </a:xfrm>
          <a:prstGeom prst="roundRect">
            <a:avLst>
              <a:gd name="adj" fmla="val 4964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Аэрозоль сильно потемнеет </a:t>
            </a:r>
            <a:endParaRPr lang="ru-RU" sz="32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28728" y="4429132"/>
            <a:ext cx="6143668" cy="1000132"/>
          </a:xfrm>
          <a:prstGeom prst="roundRect">
            <a:avLst>
              <a:gd name="adj" fmla="val 4814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Аэрозоль может воспламениться</a:t>
            </a:r>
            <a:endParaRPr lang="ru-RU" sz="32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728" y="5643578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Аэрозоль мгновенно испарится</a:t>
            </a:r>
            <a:endParaRPr lang="ru-RU" sz="3200" b="1" dirty="0"/>
          </a:p>
        </p:txBody>
      </p:sp>
      <p:pic>
        <p:nvPicPr>
          <p:cNvPr id="9" name="Picture 2" descr="http://www.zhodinonews.by/wp-content/uploads/2013/11/Ognetushitel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410" r="20888" b="3914"/>
          <a:stretch>
            <a:fillRect/>
          </a:stretch>
        </p:blipFill>
        <p:spPr bwMode="auto">
          <a:xfrm flipH="1">
            <a:off x="214283" y="0"/>
            <a:ext cx="2817411" cy="3240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245977" y="285728"/>
            <a:ext cx="5898023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Огонь и человек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Почему нельзя пользоваться аэрозольными баллончиками вблизи огня?</a:t>
            </a:r>
          </a:p>
        </p:txBody>
      </p:sp>
      <p:sp>
        <p:nvSpPr>
          <p:cNvPr id="13" name="Стрелка вправо 12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245976" y="332656"/>
            <a:ext cx="58980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Осторожно огонь!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Какие предметы нельзя сжигать в костре?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728" y="3214686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Консервные банки</a:t>
            </a:r>
            <a:endParaRPr lang="ru-RU" sz="32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28728" y="5633128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Пластиковые бутылки</a:t>
            </a:r>
            <a:endParaRPr lang="ru-RU" sz="32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728" y="4426386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Промасленные бумажки</a:t>
            </a:r>
            <a:endParaRPr lang="ru-RU" sz="3200" b="1" dirty="0"/>
          </a:p>
        </p:txBody>
      </p:sp>
      <p:pic>
        <p:nvPicPr>
          <p:cNvPr id="9" name="Picture 2" descr="http://www.zhodinonews.by/wp-content/uploads/2013/11/Ognetushitel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410" r="20888" b="3914"/>
          <a:stretch>
            <a:fillRect/>
          </a:stretch>
        </p:blipFill>
        <p:spPr bwMode="auto">
          <a:xfrm flipH="1">
            <a:off x="214283" y="0"/>
            <a:ext cx="2817411" cy="3240000"/>
          </a:xfrm>
          <a:prstGeom prst="rect">
            <a:avLst/>
          </a:prstGeom>
          <a:noFill/>
        </p:spPr>
      </p:pic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245976" y="357166"/>
            <a:ext cx="589802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Осторожно огонь!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Какая жидкость огнеопасна?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728" y="3214686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Уксус</a:t>
            </a:r>
            <a:endParaRPr lang="ru-RU" sz="32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28728" y="4429132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Ацетон</a:t>
            </a:r>
            <a:endParaRPr lang="ru-RU" sz="32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728" y="5643578"/>
            <a:ext cx="6215106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Вода</a:t>
            </a:r>
            <a:endParaRPr lang="ru-RU" sz="3200" b="1" dirty="0"/>
          </a:p>
        </p:txBody>
      </p:sp>
      <p:pic>
        <p:nvPicPr>
          <p:cNvPr id="8" name="Picture 2" descr="http://www.zhodinonews.by/wp-content/uploads/2013/11/Ognetushitel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410" r="20888" b="3914"/>
          <a:stretch>
            <a:fillRect/>
          </a:stretch>
        </p:blipFill>
        <p:spPr bwMode="auto">
          <a:xfrm flipH="1">
            <a:off x="214283" y="0"/>
            <a:ext cx="2817411" cy="3240000"/>
          </a:xfrm>
          <a:prstGeom prst="rect">
            <a:avLst/>
          </a:prstGeom>
          <a:noFill/>
        </p:spPr>
      </p:pic>
      <p:sp>
        <p:nvSpPr>
          <p:cNvPr id="9" name="Стрелка вправо 8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245976" y="357166"/>
            <a:ext cx="58980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Осторожно огонь!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Что нужно знать, чтобы быстро потушить пожар?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00166" y="4429156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Огонь не может гореть при низкой температуре</a:t>
            </a:r>
            <a:endParaRPr lang="ru-RU" sz="32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00166" y="3211206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Огонь не может гореть без воздуха</a:t>
            </a:r>
            <a:endParaRPr lang="ru-RU" sz="32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728" y="5643578"/>
            <a:ext cx="6215106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Любая жидкость быстро гасит огонь</a:t>
            </a:r>
            <a:endParaRPr lang="ru-RU" sz="3200" b="1" dirty="0"/>
          </a:p>
        </p:txBody>
      </p:sp>
      <p:pic>
        <p:nvPicPr>
          <p:cNvPr id="8" name="Picture 2" descr="http://www.zhodinonews.by/wp-content/uploads/2013/11/Ognetushitel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410" r="20888" b="3914"/>
          <a:stretch>
            <a:fillRect/>
          </a:stretch>
        </p:blipFill>
        <p:spPr bwMode="auto">
          <a:xfrm flipH="1">
            <a:off x="214283" y="0"/>
            <a:ext cx="2817411" cy="3240000"/>
          </a:xfrm>
          <a:prstGeom prst="rect">
            <a:avLst/>
          </a:prstGeom>
          <a:noFill/>
        </p:spPr>
      </p:pic>
      <p:sp>
        <p:nvSpPr>
          <p:cNvPr id="9" name="Стрелка вправо 8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artleo.com/pic/201108/1440x900/artleo.com-8004.jpg"/>
          <p:cNvPicPr>
            <a:picLocks noChangeAspect="1" noChangeArrowheads="1"/>
          </p:cNvPicPr>
          <p:nvPr/>
        </p:nvPicPr>
        <p:blipFill>
          <a:blip r:embed="rId3" cstate="email">
            <a:lum bright="11000" contras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347864" y="285728"/>
            <a:ext cx="579613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В походе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Где опасно разводить костёр?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728" y="3214686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На берегу</a:t>
            </a:r>
            <a:endParaRPr lang="ru-RU" sz="32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28728" y="4429132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Под деревом</a:t>
            </a:r>
            <a:endParaRPr lang="ru-RU" sz="32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728" y="5643578"/>
            <a:ext cx="6143668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На песчаном пляже</a:t>
            </a:r>
            <a:endParaRPr lang="ru-RU" sz="3200" b="1" dirty="0"/>
          </a:p>
        </p:txBody>
      </p:sp>
      <p:pic>
        <p:nvPicPr>
          <p:cNvPr id="10" name="Picture 4" descr="http://img0.liveinternet.ru/images/attach/c/4/80/199/80199364_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60885" cy="3240000"/>
          </a:xfrm>
          <a:prstGeom prst="rect">
            <a:avLst/>
          </a:prstGeom>
          <a:noFill/>
        </p:spPr>
      </p:pic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8264561" y="6081138"/>
            <a:ext cx="504000" cy="484632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dec25636e4d59f96e2d6434a64e5ba2c9873fae8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4623</TotalTime>
  <Words>881</Words>
  <Application>Microsoft Office PowerPoint</Application>
  <PresentationFormat>Экран (4:3)</PresentationFormat>
  <Paragraphs>212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2" baseType="lpstr">
      <vt:lpstr>Times New Roman</vt:lpstr>
      <vt:lpstr>Calibri</vt:lpstr>
      <vt:lpstr>BeeskneesCTT</vt:lpstr>
      <vt:lpstr>Gabriola</vt:lpstr>
      <vt:lpstr>Arial</vt:lpstr>
      <vt:lpstr>Wingdings</vt:lpstr>
      <vt:lpstr>Cambria</vt:lpstr>
      <vt:lpstr>Тема Office</vt:lpstr>
      <vt:lpstr>II Ежегодный международный конкурс "Радуга презентаций" Будь осторожен!                               Викторина по ОБЖ                                                          1 – 4 классы </vt:lpstr>
      <vt:lpstr>Правила игры</vt:lpstr>
      <vt:lpstr>Будь осторожен!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 информации</vt:lpstr>
    </vt:vector>
  </TitlesOfParts>
  <Company>АГПА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 Бобкова</dc:creator>
  <cp:lastModifiedBy>Ирина Бобкова</cp:lastModifiedBy>
  <cp:revision>81</cp:revision>
  <dcterms:created xsi:type="dcterms:W3CDTF">2012-03-19T06:33:32Z</dcterms:created>
  <dcterms:modified xsi:type="dcterms:W3CDTF">2015-04-21T15:17:04Z</dcterms:modified>
</cp:coreProperties>
</file>